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3"/>
  </p:notesMasterIdLst>
  <p:handoutMasterIdLst>
    <p:handoutMasterId r:id="rId84"/>
  </p:handoutMasterIdLst>
  <p:sldIdLst>
    <p:sldId id="274" r:id="rId2"/>
    <p:sldId id="275" r:id="rId3"/>
    <p:sldId id="276" r:id="rId4"/>
    <p:sldId id="284" r:id="rId5"/>
    <p:sldId id="368" r:id="rId6"/>
    <p:sldId id="278" r:id="rId7"/>
    <p:sldId id="375" r:id="rId8"/>
    <p:sldId id="279" r:id="rId9"/>
    <p:sldId id="280" r:id="rId10"/>
    <p:sldId id="285" r:id="rId11"/>
    <p:sldId id="286" r:id="rId12"/>
    <p:sldId id="287" r:id="rId13"/>
    <p:sldId id="288" r:id="rId14"/>
    <p:sldId id="289" r:id="rId15"/>
    <p:sldId id="314" r:id="rId16"/>
    <p:sldId id="290" r:id="rId17"/>
    <p:sldId id="291" r:id="rId18"/>
    <p:sldId id="292" r:id="rId19"/>
    <p:sldId id="293" r:id="rId20"/>
    <p:sldId id="294" r:id="rId21"/>
    <p:sldId id="295" r:id="rId22"/>
    <p:sldId id="296" r:id="rId23"/>
    <p:sldId id="297" r:id="rId24"/>
    <p:sldId id="281" r:id="rId25"/>
    <p:sldId id="298" r:id="rId26"/>
    <p:sldId id="370" r:id="rId27"/>
    <p:sldId id="299" r:id="rId28"/>
    <p:sldId id="374" r:id="rId29"/>
    <p:sldId id="315" r:id="rId30"/>
    <p:sldId id="326" r:id="rId31"/>
    <p:sldId id="327" r:id="rId32"/>
    <p:sldId id="328" r:id="rId33"/>
    <p:sldId id="371" r:id="rId34"/>
    <p:sldId id="329" r:id="rId35"/>
    <p:sldId id="316" r:id="rId36"/>
    <p:sldId id="320" r:id="rId37"/>
    <p:sldId id="317" r:id="rId38"/>
    <p:sldId id="321" r:id="rId39"/>
    <p:sldId id="323" r:id="rId40"/>
    <p:sldId id="300" r:id="rId41"/>
    <p:sldId id="322" r:id="rId42"/>
    <p:sldId id="324" r:id="rId43"/>
    <p:sldId id="373" r:id="rId44"/>
    <p:sldId id="372" r:id="rId45"/>
    <p:sldId id="376" r:id="rId46"/>
    <p:sldId id="319" r:id="rId47"/>
    <p:sldId id="366" r:id="rId48"/>
    <p:sldId id="301" r:id="rId49"/>
    <p:sldId id="330" r:id="rId50"/>
    <p:sldId id="331" r:id="rId51"/>
    <p:sldId id="332" r:id="rId52"/>
    <p:sldId id="333" r:id="rId53"/>
    <p:sldId id="334" r:id="rId54"/>
    <p:sldId id="335" r:id="rId55"/>
    <p:sldId id="340" r:id="rId56"/>
    <p:sldId id="341" r:id="rId57"/>
    <p:sldId id="342" r:id="rId58"/>
    <p:sldId id="343" r:id="rId59"/>
    <p:sldId id="344" r:id="rId60"/>
    <p:sldId id="345" r:id="rId61"/>
    <p:sldId id="346" r:id="rId62"/>
    <p:sldId id="347" r:id="rId63"/>
    <p:sldId id="348" r:id="rId64"/>
    <p:sldId id="349" r:id="rId65"/>
    <p:sldId id="350" r:id="rId66"/>
    <p:sldId id="351" r:id="rId67"/>
    <p:sldId id="352" r:id="rId68"/>
    <p:sldId id="353" r:id="rId69"/>
    <p:sldId id="354" r:id="rId70"/>
    <p:sldId id="355" r:id="rId71"/>
    <p:sldId id="356" r:id="rId72"/>
    <p:sldId id="357" r:id="rId73"/>
    <p:sldId id="358" r:id="rId74"/>
    <p:sldId id="359" r:id="rId75"/>
    <p:sldId id="360" r:id="rId76"/>
    <p:sldId id="361" r:id="rId77"/>
    <p:sldId id="362" r:id="rId78"/>
    <p:sldId id="363" r:id="rId79"/>
    <p:sldId id="364" r:id="rId80"/>
    <p:sldId id="365" r:id="rId81"/>
    <p:sldId id="367" r:id="rId8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00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727" autoAdjust="0"/>
    <p:restoredTop sz="94660"/>
  </p:normalViewPr>
  <p:slideViewPr>
    <p:cSldViewPr snapToGrid="0" snapToObjects="1">
      <p:cViewPr varScale="1">
        <p:scale>
          <a:sx n="137" d="100"/>
          <a:sy n="137" d="100"/>
        </p:scale>
        <p:origin x="-352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notesMaster" Target="notesMasters/notesMaster1.xml"/><Relationship Id="rId84" Type="http://schemas.openxmlformats.org/officeDocument/2006/relationships/handoutMaster" Target="handoutMasters/handoutMaster1.xml"/><Relationship Id="rId85" Type="http://schemas.openxmlformats.org/officeDocument/2006/relationships/printerSettings" Target="printerSettings/printerSettings1.bin"/><Relationship Id="rId86" Type="http://schemas.openxmlformats.org/officeDocument/2006/relationships/presProps" Target="presProps.xml"/><Relationship Id="rId87" Type="http://schemas.openxmlformats.org/officeDocument/2006/relationships/viewProps" Target="viewProps.xml"/><Relationship Id="rId88" Type="http://schemas.openxmlformats.org/officeDocument/2006/relationships/theme" Target="theme/theme1.xml"/><Relationship Id="rId8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54DC63-C3C6-4468-9FEF-679F5701DBF6}" type="datetimeFigureOut">
              <a:rPr lang="en-US" smtClean="0"/>
              <a:t>6/15/19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2E5B6E-3DC1-4BFB-AB0C-FB9C1F91CA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9074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FEDCEA-6101-4BDF-A6B9-B711C48C31B4}" type="datetimeFigureOut">
              <a:rPr lang="en-US" smtClean="0"/>
              <a:pPr/>
              <a:t>6/15/19</a:t>
            </a:fld>
            <a:endParaRPr 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472582-0399-4541-925B-C3A0F0B80C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683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en-US" baseline="0" dirty="0" smtClean="0"/>
              <a:t>There is no grade on their practice paragraph or their brainstorming or their first draft.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Check-ins, Word/Paragraph Counts, Feedback, Credit for Progress!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Depth vs. Breadth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Writing, Reading, Listening, Speaking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Stop plagiarism before it starts.</a:t>
            </a:r>
          </a:p>
          <a:p>
            <a:pPr marL="228600" indent="-228600">
              <a:buAutoNum type="arabicParenR"/>
            </a:pPr>
            <a:r>
              <a:rPr lang="en-US" dirty="0" smtClean="0"/>
              <a:t>Grammar</a:t>
            </a:r>
            <a:r>
              <a:rPr lang="en-US" baseline="0" dirty="0" smtClean="0"/>
              <a:t> not in theory, but in practice.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Usually only teacher sees their work.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Chances to formatively assess.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Language learning is hard and can make you want to quit</a:t>
            </a:r>
            <a:r>
              <a:rPr lang="mr-IN" baseline="0" dirty="0" smtClean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8049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2582-0399-4541-925B-C3A0F0B80C20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42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50DD4-6CCA-4B04-8DFE-4EA71D702778}" type="datetimeFigureOut">
              <a:rPr lang="en-US" smtClean="0"/>
              <a:pPr/>
              <a:t>6/15/19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90DE9-82DA-436A-AF05-0B45C21684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246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50DD4-6CCA-4B04-8DFE-4EA71D702778}" type="datetimeFigureOut">
              <a:rPr lang="en-US" smtClean="0"/>
              <a:pPr/>
              <a:t>6/15/19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90DE9-82DA-436A-AF05-0B45C21684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406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50DD4-6CCA-4B04-8DFE-4EA71D702778}" type="datetimeFigureOut">
              <a:rPr lang="en-US" smtClean="0"/>
              <a:pPr/>
              <a:t>6/15/19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90DE9-82DA-436A-AF05-0B45C21684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062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50DD4-6CCA-4B04-8DFE-4EA71D702778}" type="datetimeFigureOut">
              <a:rPr lang="en-US" smtClean="0"/>
              <a:pPr/>
              <a:t>6/15/19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90DE9-82DA-436A-AF05-0B45C21684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79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50DD4-6CCA-4B04-8DFE-4EA71D702778}" type="datetimeFigureOut">
              <a:rPr lang="en-US" smtClean="0"/>
              <a:pPr/>
              <a:t>6/15/19</a:t>
            </a:fld>
            <a:endParaRPr 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90DE9-82DA-436A-AF05-0B45C21684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705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50DD4-6CCA-4B04-8DFE-4EA71D702778}" type="datetimeFigureOut">
              <a:rPr lang="en-US" smtClean="0"/>
              <a:pPr/>
              <a:t>6/15/19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90DE9-82DA-436A-AF05-0B45C21684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083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50DD4-6CCA-4B04-8DFE-4EA71D702778}" type="datetimeFigureOut">
              <a:rPr lang="en-US" smtClean="0"/>
              <a:pPr/>
              <a:t>6/15/19</a:t>
            </a:fld>
            <a:endParaRPr 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90DE9-82DA-436A-AF05-0B45C21684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966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50DD4-6CCA-4B04-8DFE-4EA71D702778}" type="datetimeFigureOut">
              <a:rPr lang="en-US" smtClean="0"/>
              <a:pPr/>
              <a:t>6/15/19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90DE9-82DA-436A-AF05-0B45C21684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785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50DD4-6CCA-4B04-8DFE-4EA71D702778}" type="datetimeFigureOut">
              <a:rPr lang="en-US" smtClean="0"/>
              <a:pPr/>
              <a:t>6/15/19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90DE9-82DA-436A-AF05-0B45C21684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759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50DD4-6CCA-4B04-8DFE-4EA71D702778}" type="datetimeFigureOut">
              <a:rPr lang="en-US" smtClean="0"/>
              <a:pPr/>
              <a:t>6/15/19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90DE9-82DA-436A-AF05-0B45C21684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346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50DD4-6CCA-4B04-8DFE-4EA71D702778}" type="datetimeFigureOut">
              <a:rPr lang="en-US" smtClean="0"/>
              <a:pPr/>
              <a:t>6/15/19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90DE9-82DA-436A-AF05-0B45C21684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459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350DD4-6CCA-4B04-8DFE-4EA71D702778}" type="datetimeFigureOut">
              <a:rPr lang="en-US" smtClean="0"/>
              <a:pPr/>
              <a:t>6/15/19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890DE9-82DA-436A-AF05-0B45C21684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540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3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6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8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9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4" Type="http://schemas.microsoft.com/office/2007/relationships/hdphoto" Target="../media/hdphoto1.wdp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4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25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microsoft.com/office/2007/relationships/hdphoto" Target="../media/hdphoto2.wdp"/><Relationship Id="rId7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pn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pn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English Writing:</a:t>
            </a:r>
          </a:p>
          <a:p>
            <a:r>
              <a:rPr lang="en-US" sz="4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Process to Progress </a:t>
            </a:r>
            <a:endParaRPr lang="en-US" sz="4200" dirty="0">
              <a:latin typeface="BrushScript BT" pitchFamily="2" charset="0"/>
              <a:cs typeface="Arial" panose="020B0604020202020204" pitchFamily="34" charset="0"/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1280029" y="1692638"/>
            <a:ext cx="0" cy="236706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1280029" y="4059706"/>
            <a:ext cx="635404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그룹 33"/>
          <p:cNvGrpSpPr/>
          <p:nvPr/>
        </p:nvGrpSpPr>
        <p:grpSpPr>
          <a:xfrm>
            <a:off x="1548468" y="1743626"/>
            <a:ext cx="5841493" cy="2053321"/>
            <a:chOff x="1656564" y="2311004"/>
            <a:chExt cx="5841493" cy="2053321"/>
          </a:xfrm>
        </p:grpSpPr>
        <p:sp>
          <p:nvSpPr>
            <p:cNvPr id="7" name="TextBox 6"/>
            <p:cNvSpPr txBox="1"/>
            <p:nvPr/>
          </p:nvSpPr>
          <p:spPr>
            <a:xfrm rot="20468449">
              <a:off x="3342631" y="2714242"/>
              <a:ext cx="261638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dirty="0" smtClean="0">
                  <a:solidFill>
                    <a:srgbClr val="0070C0"/>
                  </a:solidFill>
                  <a:latin typeface="BrushScript BT" pitchFamily="2" charset="0"/>
                </a:rPr>
                <a:t>progress</a:t>
              </a:r>
              <a:endParaRPr lang="en-US" sz="6000" dirty="0">
                <a:solidFill>
                  <a:srgbClr val="0070C0"/>
                </a:solidFill>
                <a:latin typeface="BrushScript BT" pitchFamily="2" charset="0"/>
              </a:endParaRPr>
            </a:p>
          </p:txBody>
        </p:sp>
        <p:cxnSp>
          <p:nvCxnSpPr>
            <p:cNvPr id="14" name="직선 화살표 연결선 13"/>
            <p:cNvCxnSpPr/>
            <p:nvPr/>
          </p:nvCxnSpPr>
          <p:spPr>
            <a:xfrm rot="21408845" flipV="1">
              <a:off x="5646638" y="2311004"/>
              <a:ext cx="1851419" cy="594788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 rot="21408845" flipH="1">
              <a:off x="1656564" y="3756236"/>
              <a:ext cx="1883885" cy="608089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" name="TextBox 8"/>
          <p:cNvSpPr txBox="1"/>
          <p:nvPr/>
        </p:nvSpPr>
        <p:spPr>
          <a:xfrm>
            <a:off x="0" y="4374059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Josh Purse</a:t>
            </a:r>
          </a:p>
          <a:p>
            <a:pPr algn="r"/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Busan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Science High School</a:t>
            </a:r>
            <a:endParaRPr lang="en-US" sz="2200" dirty="0">
              <a:latin typeface="BrushScript BT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324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What is process writing?</a:t>
            </a:r>
            <a:endParaRPr lang="en-US" sz="6000" dirty="0">
              <a:latin typeface="BrushScript BT" pitchFamily="2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161179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A step-by-step approach to teaching writing,</a:t>
            </a:r>
          </a:p>
          <a:p>
            <a:pPr algn="ctr"/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in which the </a:t>
            </a:r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focus is on the process</a:t>
            </a:r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ctr"/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not just the end product.</a:t>
            </a:r>
          </a:p>
          <a:p>
            <a:pPr algn="ctr"/>
            <a:endParaRPr lang="en-US" sz="3000" dirty="0">
              <a:latin typeface="BrushScript BT" pitchFamily="2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Image result for baby crawl to walk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836"/>
          <a:stretch/>
        </p:blipFill>
        <p:spPr bwMode="auto">
          <a:xfrm>
            <a:off x="0" y="2754217"/>
            <a:ext cx="9096301" cy="2389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7557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911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Why might 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process writing </a:t>
            </a:r>
          </a:p>
          <a:p>
            <a:pPr algn="ctr">
              <a:lnSpc>
                <a:spcPct val="110000"/>
              </a:lnSpc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particularly effective for </a:t>
            </a:r>
          </a:p>
          <a:p>
            <a:pPr algn="ctr">
              <a:lnSpc>
                <a:spcPct val="110000"/>
              </a:lnSpc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English Learners (in Korea)?</a:t>
            </a:r>
            <a:endParaRPr lang="en-US" sz="3600" dirty="0">
              <a:latin typeface="BrushScript BT" pitchFamily="2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1755" y="2406288"/>
            <a:ext cx="8229257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Chat with the teachers in your group for </a:t>
            </a:r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 minutes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, and try to make a list of reasons on your handout.</a:t>
            </a:r>
            <a:b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Now choose </a:t>
            </a:r>
            <a:r>
              <a:rPr lang="en-US" sz="2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just one reason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, and write it on your white board. 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557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1458" y="1499924"/>
            <a:ext cx="9155457" cy="2419124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en-US" sz="2100" dirty="0">
                <a:latin typeface="Arial"/>
                <a:cs typeface="Arial"/>
              </a:rPr>
              <a:t>Low-stakes Language Production</a:t>
            </a:r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en-US" sz="2100" dirty="0" smtClean="0">
                <a:latin typeface="Arial"/>
                <a:cs typeface="Arial"/>
              </a:rPr>
              <a:t>Opportunities for Differentiation</a:t>
            </a:r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en-US" sz="2100" dirty="0" smtClean="0">
                <a:latin typeface="Arial"/>
                <a:cs typeface="Arial"/>
              </a:rPr>
              <a:t>Repetition</a:t>
            </a:r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en-US" sz="2100" dirty="0" smtClean="0">
                <a:latin typeface="Arial"/>
                <a:cs typeface="Arial"/>
              </a:rPr>
              <a:t>Integration of All Language Skills</a:t>
            </a:r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endParaRPr lang="en-US" sz="2100" dirty="0">
              <a:latin typeface="Arial"/>
              <a:cs typeface="Arial"/>
            </a:endParaRPr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endParaRPr lang="en-US" sz="2100" dirty="0" smtClean="0">
              <a:latin typeface="Arial"/>
              <a:cs typeface="Arial"/>
            </a:endParaRPr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en-US" sz="2100" dirty="0" smtClean="0">
                <a:latin typeface="Arial"/>
                <a:cs typeface="Arial"/>
              </a:rPr>
              <a:t>Discouragement of Plagiarism</a:t>
            </a:r>
            <a:endParaRPr lang="en-US" sz="2100" dirty="0">
              <a:latin typeface="Arial"/>
              <a:cs typeface="Arial"/>
            </a:endParaRPr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en-US" sz="2100" dirty="0" smtClean="0">
                <a:latin typeface="Arial"/>
                <a:cs typeface="Arial"/>
              </a:rPr>
              <a:t>Authentic and Practical Grammar</a:t>
            </a:r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en-US" sz="2100" dirty="0">
                <a:latin typeface="Arial"/>
                <a:cs typeface="Arial"/>
              </a:rPr>
              <a:t>Varied </a:t>
            </a:r>
            <a:r>
              <a:rPr lang="en-US" sz="2100" dirty="0" smtClean="0">
                <a:latin typeface="Arial"/>
                <a:cs typeface="Arial"/>
              </a:rPr>
              <a:t>Audience</a:t>
            </a:r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en-US" sz="2100" dirty="0">
                <a:latin typeface="Arial"/>
                <a:cs typeface="Arial"/>
              </a:rPr>
              <a:t>Formative/Summative Assessment</a:t>
            </a:r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endParaRPr lang="en-US" sz="2100" dirty="0" smtClean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734492"/>
            <a:ext cx="34198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70C0"/>
                </a:solidFill>
              </a:rPr>
              <a:t>Peer interaction </a:t>
            </a:r>
            <a:r>
              <a:rPr lang="mr-IN" sz="1600" b="1" dirty="0" smtClean="0">
                <a:solidFill>
                  <a:srgbClr val="0070C0"/>
                </a:solidFill>
              </a:rPr>
              <a:t>–</a:t>
            </a:r>
            <a:r>
              <a:rPr lang="en-US" sz="1600" b="1" dirty="0" smtClean="0">
                <a:solidFill>
                  <a:srgbClr val="0070C0"/>
                </a:solidFill>
              </a:rPr>
              <a:t> </a:t>
            </a:r>
            <a:r>
              <a:rPr lang="en-US" sz="1600" b="1" smtClean="0">
                <a:solidFill>
                  <a:srgbClr val="0070C0"/>
                </a:solidFill>
              </a:rPr>
              <a:t>Different Audiences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16722" y="5588981"/>
            <a:ext cx="59101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Creates  1-on-1 opportunities for students who need it</a:t>
            </a:r>
            <a:endParaRPr lang="en-US" sz="16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724197" y="6715848"/>
            <a:ext cx="34198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70C0"/>
                </a:solidFill>
              </a:rPr>
              <a:t>Provides real evidence of progress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3444" y="5352064"/>
            <a:ext cx="46201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70C0"/>
                </a:solidFill>
              </a:rPr>
              <a:t>Formative and Summative Assessment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96495" y="5182787"/>
            <a:ext cx="59052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70C0"/>
                </a:solidFill>
              </a:rPr>
              <a:t>Highlights the importance of planning, drafting, revising, etc.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396494" y="5903495"/>
            <a:ext cx="495728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70C0"/>
                </a:solidFill>
              </a:rPr>
              <a:t>High-level students can focus more on contents, while low-level students can focus on mechanics.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459" y="6211028"/>
            <a:ext cx="34198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70C0"/>
                </a:solidFill>
              </a:rPr>
              <a:t>Lots of check-in chances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-11457" y="9844"/>
            <a:ext cx="91554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latin typeface="Arial"/>
                <a:cs typeface="Arial"/>
              </a:rPr>
              <a:t>Benefits of Process Writing</a:t>
            </a:r>
          </a:p>
          <a:p>
            <a:pPr algn="ctr"/>
            <a:r>
              <a:rPr lang="en-US" sz="3000" b="1" i="1" dirty="0" smtClean="0">
                <a:latin typeface="Arial"/>
                <a:cs typeface="Arial"/>
              </a:rPr>
              <a:t>for English Learners</a:t>
            </a:r>
            <a:endParaRPr lang="en-US" sz="3000" b="1" i="1" dirty="0"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753601" y="5578803"/>
            <a:ext cx="2390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b="1" dirty="0">
                <a:solidFill>
                  <a:srgbClr val="00B050"/>
                </a:solidFill>
              </a:rPr>
              <a:t>(Depth vs. Breadth)</a:t>
            </a:r>
          </a:p>
        </p:txBody>
      </p:sp>
      <p:sp>
        <p:nvSpPr>
          <p:cNvPr id="8" name="Rectangle 7"/>
          <p:cNvSpPr/>
          <p:nvPr/>
        </p:nvSpPr>
        <p:spPr>
          <a:xfrm>
            <a:off x="435800" y="3531249"/>
            <a:ext cx="8376662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800" b="1" dirty="0">
                <a:solidFill>
                  <a:srgbClr val="00B050"/>
                </a:solidFill>
                <a:latin typeface="Arial"/>
                <a:cs typeface="Arial"/>
              </a:rPr>
              <a:t>Evidence of Progress = Confidence</a:t>
            </a:r>
          </a:p>
        </p:txBody>
      </p:sp>
    </p:spTree>
    <p:extLst>
      <p:ext uri="{BB962C8B-B14F-4D97-AF65-F5344CB8AC3E}">
        <p14:creationId xmlns:p14="http://schemas.microsoft.com/office/powerpoint/2010/main" val="33039015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6734492"/>
            <a:ext cx="34198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70C0"/>
                </a:solidFill>
              </a:rPr>
              <a:t>Peer interaction </a:t>
            </a:r>
            <a:r>
              <a:rPr lang="mr-IN" sz="1600" b="1" dirty="0" smtClean="0">
                <a:solidFill>
                  <a:srgbClr val="0070C0"/>
                </a:solidFill>
              </a:rPr>
              <a:t>–</a:t>
            </a:r>
            <a:r>
              <a:rPr lang="en-US" sz="1600" b="1" dirty="0" smtClean="0">
                <a:solidFill>
                  <a:srgbClr val="0070C0"/>
                </a:solidFill>
              </a:rPr>
              <a:t> </a:t>
            </a:r>
            <a:r>
              <a:rPr lang="en-US" sz="1600" b="1" smtClean="0">
                <a:solidFill>
                  <a:srgbClr val="0070C0"/>
                </a:solidFill>
              </a:rPr>
              <a:t>Different Audiences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16722" y="5588981"/>
            <a:ext cx="59101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Creates  1-on-1 opportunities for students who need it</a:t>
            </a:r>
            <a:endParaRPr lang="en-US" sz="16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724197" y="6715848"/>
            <a:ext cx="34198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70C0"/>
                </a:solidFill>
              </a:rPr>
              <a:t>Provides real evidence of progress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3444" y="5352064"/>
            <a:ext cx="46201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70C0"/>
                </a:solidFill>
              </a:rPr>
              <a:t>Formative and Summative Assessment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96495" y="5182787"/>
            <a:ext cx="59052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70C0"/>
                </a:solidFill>
              </a:rPr>
              <a:t>Highlights the importance of planning, drafting, revising, etc.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396494" y="5903495"/>
            <a:ext cx="495728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70C0"/>
                </a:solidFill>
              </a:rPr>
              <a:t>High-level students can focus more on contents, while low-level students can focus on mechanics.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459" y="6211028"/>
            <a:ext cx="34198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70C0"/>
                </a:solidFill>
              </a:rPr>
              <a:t>Lots of check-in chances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-11457" y="9844"/>
            <a:ext cx="915545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latin typeface="Arial"/>
                <a:cs typeface="Arial"/>
              </a:rPr>
              <a:t>The Three Enemies of Language Learning</a:t>
            </a:r>
            <a:endParaRPr lang="en-US" sz="3000" b="1" i="1" dirty="0"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753601" y="5578803"/>
            <a:ext cx="2390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b="1" dirty="0">
                <a:solidFill>
                  <a:srgbClr val="00B050"/>
                </a:solidFill>
              </a:rPr>
              <a:t>(Depth vs. Breadth)</a:t>
            </a:r>
          </a:p>
        </p:txBody>
      </p:sp>
      <p:sp>
        <p:nvSpPr>
          <p:cNvPr id="8" name="Rectangle 7"/>
          <p:cNvSpPr/>
          <p:nvPr/>
        </p:nvSpPr>
        <p:spPr>
          <a:xfrm>
            <a:off x="1464098" y="841547"/>
            <a:ext cx="769135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000" b="1" dirty="0" smtClean="0">
                <a:solidFill>
                  <a:srgbClr val="FF0000"/>
                </a:solidFill>
                <a:latin typeface="Arial"/>
                <a:cs typeface="Arial"/>
              </a:rPr>
              <a:t>1. Passiveness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452642" y="1972820"/>
            <a:ext cx="769135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000" b="1" dirty="0" smtClean="0">
                <a:solidFill>
                  <a:srgbClr val="FF0000"/>
                </a:solidFill>
                <a:latin typeface="Arial"/>
                <a:cs typeface="Arial"/>
              </a:rPr>
              <a:t>2. Pride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464098" y="3115137"/>
            <a:ext cx="769135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000" b="1" dirty="0" smtClean="0">
                <a:solidFill>
                  <a:srgbClr val="FF0000"/>
                </a:solidFill>
                <a:latin typeface="Arial"/>
                <a:cs typeface="Arial"/>
              </a:rPr>
              <a:t>3. </a:t>
            </a:r>
            <a:r>
              <a:rPr lang="en-US" sz="5000" b="1" dirty="0" err="1" smtClean="0">
                <a:solidFill>
                  <a:srgbClr val="FF0000"/>
                </a:solidFill>
                <a:latin typeface="Arial"/>
                <a:cs typeface="Arial"/>
              </a:rPr>
              <a:t>Papago</a:t>
            </a:r>
            <a:endParaRPr lang="en-US" sz="5000" b="1" dirty="0" smtClean="0"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3579" y="3233739"/>
            <a:ext cx="654985" cy="654985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464098" y="3115137"/>
            <a:ext cx="769135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000" b="1" dirty="0" smtClean="0">
                <a:solidFill>
                  <a:srgbClr val="FF0000"/>
                </a:solidFill>
                <a:latin typeface="Arial"/>
                <a:cs typeface="Arial"/>
              </a:rPr>
              <a:t>3. Perfectionism</a:t>
            </a:r>
          </a:p>
        </p:txBody>
      </p:sp>
    </p:spTree>
    <p:extLst>
      <p:ext uri="{BB962C8B-B14F-4D97-AF65-F5344CB8AC3E}">
        <p14:creationId xmlns:p14="http://schemas.microsoft.com/office/powerpoint/2010/main" val="119853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14" grpId="0"/>
      <p:bldP spid="14" grpId="1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60067" y="0"/>
            <a:ext cx="91439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" panose="020B0604020202020204" pitchFamily="34" charset="0"/>
                <a:cs typeface="Arial" panose="020B0604020202020204" pitchFamily="34" charset="0"/>
              </a:rPr>
              <a:t>Who has the greatest English ability in history?</a:t>
            </a:r>
            <a:endParaRPr lang="en-US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8371" y="2096030"/>
            <a:ext cx="4787438" cy="2867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557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/>
          <p:cNvCxnSpPr/>
          <p:nvPr/>
        </p:nvCxnSpPr>
        <p:spPr>
          <a:xfrm>
            <a:off x="385582" y="319489"/>
            <a:ext cx="0" cy="4594037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직선 연결선 2"/>
          <p:cNvCxnSpPr/>
          <p:nvPr/>
        </p:nvCxnSpPr>
        <p:spPr>
          <a:xfrm>
            <a:off x="385582" y="4913526"/>
            <a:ext cx="808638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 flipH="1">
            <a:off x="771537" y="1065501"/>
            <a:ext cx="7157526" cy="3560028"/>
          </a:xfrm>
          <a:prstGeom prst="line">
            <a:avLst/>
          </a:prstGeom>
          <a:ln w="28575">
            <a:headEnd type="arrow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타원 14"/>
          <p:cNvSpPr/>
          <p:nvPr/>
        </p:nvSpPr>
        <p:spPr>
          <a:xfrm>
            <a:off x="7502487" y="1057941"/>
            <a:ext cx="275422" cy="2754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04612" y="581277"/>
            <a:ext cx="20711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Shakespeare</a:t>
            </a:r>
            <a:endParaRPr 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타원 16"/>
          <p:cNvSpPr/>
          <p:nvPr/>
        </p:nvSpPr>
        <p:spPr>
          <a:xfrm>
            <a:off x="4164356" y="2723303"/>
            <a:ext cx="275422" cy="2754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762240" y="2152230"/>
            <a:ext cx="10796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Josh</a:t>
            </a:r>
            <a:endParaRPr 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타원 18"/>
          <p:cNvSpPr/>
          <p:nvPr/>
        </p:nvSpPr>
        <p:spPr>
          <a:xfrm>
            <a:off x="1083317" y="4267202"/>
            <a:ext cx="275422" cy="2754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0" name="타원 19"/>
          <p:cNvSpPr/>
          <p:nvPr/>
        </p:nvSpPr>
        <p:spPr>
          <a:xfrm>
            <a:off x="1997717" y="3815511"/>
            <a:ext cx="275422" cy="2754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0" y="0"/>
            <a:ext cx="91439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English Ability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64926" y="3229159"/>
            <a:ext cx="15410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Std. A</a:t>
            </a:r>
            <a:endParaRPr 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0526" y="3660046"/>
            <a:ext cx="15410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Std. B</a:t>
            </a:r>
            <a:endParaRPr 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5233559" y="2187430"/>
            <a:ext cx="275422" cy="2754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00768" y="1595290"/>
            <a:ext cx="15410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Std. C</a:t>
            </a:r>
            <a:endParaRPr 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62719" y="3526961"/>
            <a:ext cx="3409243" cy="120032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/>
                <a:cs typeface="Arial"/>
              </a:rPr>
              <a:t>Perfection</a:t>
            </a:r>
            <a:r>
              <a:rPr lang="en-US" sz="2400" dirty="0" smtClean="0">
                <a:latin typeface="Arial"/>
                <a:cs typeface="Arial"/>
              </a:rPr>
              <a:t> is a myth.</a:t>
            </a:r>
          </a:p>
          <a:p>
            <a:pPr algn="ctr"/>
            <a:endParaRPr lang="en-US" sz="2400" dirty="0" smtClean="0">
              <a:latin typeface="Arial"/>
              <a:cs typeface="Arial"/>
            </a:endParaRPr>
          </a:p>
          <a:p>
            <a:pPr algn="ctr"/>
            <a:r>
              <a:rPr lang="en-US" sz="2400" dirty="0" smtClean="0">
                <a:latin typeface="Arial"/>
                <a:cs typeface="Arial"/>
              </a:rPr>
              <a:t>Our target is </a:t>
            </a:r>
            <a:r>
              <a:rPr lang="en-US" sz="2400" b="1" dirty="0" smtClean="0">
                <a:latin typeface="Arial"/>
                <a:cs typeface="Arial"/>
              </a:rPr>
              <a:t>progress.</a:t>
            </a:r>
            <a:endParaRPr lang="en-US"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21759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 animBg="1"/>
      <p:bldP spid="18" grpId="0"/>
      <p:bldP spid="19" grpId="0" animBg="1"/>
      <p:bldP spid="20" grpId="0" animBg="1"/>
      <p:bldP spid="12" grpId="0"/>
      <p:bldP spid="13" grpId="0"/>
      <p:bldP spid="14" grpId="0" animBg="1"/>
      <p:bldP spid="21" grpId="0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800" dirty="0" smtClean="0">
                <a:latin typeface="Arial" panose="020B0604020202020204" pitchFamily="34" charset="0"/>
                <a:cs typeface="Arial" panose="020B0604020202020204" pitchFamily="34" charset="0"/>
              </a:rPr>
              <a:t>Lesson 1:</a:t>
            </a:r>
          </a:p>
          <a:p>
            <a:r>
              <a:rPr lang="en-US" sz="6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What’s a Paragraph?</a:t>
            </a:r>
            <a:endParaRPr lang="en-US" sz="6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557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-24318"/>
            <a:ext cx="8686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>
                <a:latin typeface="Arial" panose="020B0604020202020204" pitchFamily="34" charset="0"/>
                <a:cs typeface="Arial" panose="020B0604020202020204" pitchFamily="34" charset="0"/>
              </a:rPr>
              <a:t>What is a paragraph?</a:t>
            </a:r>
          </a:p>
        </p:txBody>
      </p:sp>
      <p:pic>
        <p:nvPicPr>
          <p:cNvPr id="3" name="Picture 2" descr="http://transforminggrace.files.wordpress.com/2011/10/parachute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96827" y="1034324"/>
            <a:ext cx="4350345" cy="297018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4137348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parachute</a:t>
            </a:r>
            <a:endParaRPr lang="en-US" sz="5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557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76201"/>
            <a:ext cx="8686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>
                <a:latin typeface="Arial" panose="020B0604020202020204" pitchFamily="34" charset="0"/>
                <a:cs typeface="Arial" panose="020B0604020202020204" pitchFamily="34" charset="0"/>
              </a:rPr>
              <a:t>What is a paragraph?</a:t>
            </a:r>
          </a:p>
          <a:p>
            <a:endParaRPr lang="en-US"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http://blog.syracuse.com/family/2008/11/sock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36734" y="891809"/>
            <a:ext cx="4685521" cy="327531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28600" y="4105263"/>
            <a:ext cx="8686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pair of socks</a:t>
            </a:r>
            <a:endParaRPr lang="en-US" sz="5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188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76201"/>
            <a:ext cx="8686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>
                <a:latin typeface="Arial" panose="020B0604020202020204" pitchFamily="34" charset="0"/>
                <a:cs typeface="Arial" panose="020B0604020202020204" pitchFamily="34" charset="0"/>
              </a:rPr>
              <a:t>What is a paragraph?</a:t>
            </a:r>
          </a:p>
          <a:p>
            <a:endParaRPr lang="en-US"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4017810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pear</a:t>
            </a:r>
            <a:endParaRPr lang="en-US" sz="5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http://www.kimmelorchard.org/img/icon_asian_pea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925" y="684059"/>
            <a:ext cx="3333750" cy="333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6188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76201"/>
            <a:ext cx="8686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>
                <a:latin typeface="Arial" panose="020B0604020202020204" pitchFamily="34" charset="0"/>
                <a:cs typeface="Arial" panose="020B0604020202020204" pitchFamily="34" charset="0"/>
              </a:rPr>
              <a:t>What is a paragraph?</a:t>
            </a:r>
          </a:p>
          <a:p>
            <a:endParaRPr lang="en-US"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4244944"/>
            <a:ext cx="91439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pair of giraffes</a:t>
            </a:r>
            <a:endParaRPr lang="en-US" sz="5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https://s-media-cache-ak0.pinimg.com/originals/62/43/53/624353e38abfa01093bb6e860a8faf7b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657" y="1078081"/>
            <a:ext cx="4474685" cy="2982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6188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76201"/>
            <a:ext cx="8686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>
                <a:latin typeface="Arial" panose="020B0604020202020204" pitchFamily="34" charset="0"/>
                <a:cs typeface="Arial" panose="020B0604020202020204" pitchFamily="34" charset="0"/>
              </a:rPr>
              <a:t>What is a paragraph?</a:t>
            </a:r>
          </a:p>
          <a:p>
            <a:endParaRPr lang="en-US"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4178978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pair of graphs</a:t>
            </a:r>
            <a:endParaRPr lang="en-US" sz="5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http://study.com/cimages/multimages/16/1584331475_q3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514" y="1106915"/>
            <a:ext cx="2947077" cy="2947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study.com/cimages/multimages/16/1584331475_q3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271" y="1087519"/>
            <a:ext cx="2947077" cy="2947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6188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" y="638979"/>
            <a:ext cx="607029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문단</a:t>
            </a:r>
            <a:endParaRPr lang="en-US" sz="20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타원형 설명선 9"/>
          <p:cNvSpPr/>
          <p:nvPr/>
        </p:nvSpPr>
        <p:spPr>
          <a:xfrm>
            <a:off x="5938092" y="110166"/>
            <a:ext cx="3084722" cy="1542361"/>
          </a:xfrm>
          <a:prstGeom prst="wedgeEllipseCallout">
            <a:avLst>
              <a:gd name="adj1" fmla="val -64718"/>
              <a:gd name="adj2" fmla="val 96666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Yes, I am a paragraph!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188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82097"/>
            <a:ext cx="4343400" cy="4423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	This is a paragraph. A paragraph is a group of connected sentences about one particular subject or idea. For example, this paragraph is about paragraphs.</a:t>
            </a:r>
          </a:p>
          <a:p>
            <a:pPr algn="just">
              <a:lnSpc>
                <a:spcPct val="150000"/>
              </a:lnSpc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When writers start a new paragraph, they must show the reader. One way to show the reader looks like this. Can you see how the writer showed the reader? 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00600" y="179927"/>
            <a:ext cx="4343400" cy="4862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This is a paragraph. A paragraph is a group of </a:t>
            </a:r>
            <a:r>
              <a:rPr 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connected sentences 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about one particular subject or idea. For example, this paragraph is about paragraphs.</a:t>
            </a:r>
          </a:p>
          <a:p>
            <a:pPr algn="just">
              <a:lnSpc>
                <a:spcPct val="150000"/>
              </a:lnSpc>
            </a:pPr>
            <a:endParaRPr lang="en-US" sz="1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When 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writers start a new paragraph, they must show the reader. One way to show the reader looks like this. Can you see how the writer showed the reader? </a:t>
            </a:r>
          </a:p>
        </p:txBody>
      </p:sp>
      <p:sp>
        <p:nvSpPr>
          <p:cNvPr id="6" name="타원 5"/>
          <p:cNvSpPr/>
          <p:nvPr/>
        </p:nvSpPr>
        <p:spPr>
          <a:xfrm>
            <a:off x="177800" y="393700"/>
            <a:ext cx="800100" cy="29791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타원 6"/>
          <p:cNvSpPr/>
          <p:nvPr/>
        </p:nvSpPr>
        <p:spPr>
          <a:xfrm>
            <a:off x="177800" y="2565400"/>
            <a:ext cx="812800" cy="3199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타원 7"/>
          <p:cNvSpPr/>
          <p:nvPr/>
        </p:nvSpPr>
        <p:spPr>
          <a:xfrm>
            <a:off x="4886632" y="2417136"/>
            <a:ext cx="685800" cy="53607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603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 animBg="1"/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 smtClean="0">
                <a:latin typeface="Arial" panose="020B0604020202020204" pitchFamily="34" charset="0"/>
                <a:cs typeface="Arial" panose="020B0604020202020204" pitchFamily="34" charset="0"/>
              </a:rPr>
              <a:t>I. Paragraph Spacing</a:t>
            </a:r>
            <a:endParaRPr lang="en-US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425918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Choose </a:t>
            </a:r>
            <a:r>
              <a:rPr lang="en-US" sz="4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: Swim </a:t>
            </a:r>
            <a:r>
              <a:rPr lang="en-US" sz="4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Dive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http://0.tqn.com/d/diving/1/0/A/7/-/-/Pet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2" y="1299416"/>
            <a:ext cx="4112743" cy="2743200"/>
          </a:xfrm>
          <a:prstGeom prst="rect">
            <a:avLst/>
          </a:prstGeom>
          <a:noFill/>
        </p:spPr>
      </p:pic>
      <p:pic>
        <p:nvPicPr>
          <p:cNvPr id="5" name="Picture 2" descr="http://www1.pictures.zimbio.com/gi/Elaine+Breeden+2012+Olympic+Swimming+Team+byCzTppRZDk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299417"/>
            <a:ext cx="4114800" cy="27432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26188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75012"/>
            <a:ext cx="5334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This is a paragraph. A paragraph is a group of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connected sentences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about one particular subject or idea. For example, this paragraph is about paragraphs.</a:t>
            </a:r>
          </a:p>
          <a:p>
            <a:pPr algn="just">
              <a:lnSpc>
                <a:spcPct val="150000"/>
              </a:lnSpc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When writers start a new paragraph, they must show the reader. One way to show the reader looks like this. Can you see how the writer showed the reader? </a:t>
            </a: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5772150" y="1936246"/>
            <a:ext cx="3581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(Tab)</a:t>
            </a:r>
            <a:endParaRPr kumimoji="0" lang="en-US" sz="5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5" name="직선 화살표 연결선 4"/>
          <p:cNvCxnSpPr/>
          <p:nvPr/>
        </p:nvCxnSpPr>
        <p:spPr>
          <a:xfrm>
            <a:off x="0" y="1293562"/>
            <a:ext cx="990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직선 화살표 연결선 5"/>
          <p:cNvCxnSpPr/>
          <p:nvPr/>
        </p:nvCxnSpPr>
        <p:spPr>
          <a:xfrm>
            <a:off x="0" y="3141412"/>
            <a:ext cx="990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직선 화살표 연결선 6"/>
          <p:cNvCxnSpPr/>
          <p:nvPr/>
        </p:nvCxnSpPr>
        <p:spPr>
          <a:xfrm>
            <a:off x="6934200" y="2071434"/>
            <a:ext cx="127635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8" name="Picture 2" descr="http://www1.pictures.zimbio.com/gi/Elaine+Breeden+2012+Olympic+Swimming+Team+byCzTppRZDk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54892" y="3100133"/>
            <a:ext cx="3086100" cy="2057401"/>
          </a:xfrm>
          <a:prstGeom prst="rect">
            <a:avLst/>
          </a:prstGeom>
          <a:noFill/>
        </p:spPr>
      </p:pic>
      <p:sp>
        <p:nvSpPr>
          <p:cNvPr id="10" name="직사각형 9"/>
          <p:cNvSpPr/>
          <p:nvPr/>
        </p:nvSpPr>
        <p:spPr>
          <a:xfrm>
            <a:off x="0" y="0"/>
            <a:ext cx="91249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A. Swim</a:t>
            </a:r>
          </a:p>
        </p:txBody>
      </p:sp>
    </p:spTree>
    <p:extLst>
      <p:ext uri="{BB962C8B-B14F-4D97-AF65-F5344CB8AC3E}">
        <p14:creationId xmlns:p14="http://schemas.microsoft.com/office/powerpoint/2010/main" val="3026188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" y="767051"/>
            <a:ext cx="5334000" cy="4661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This is a paragraph. A paragraph is a group of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connected sentences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about one particular subject or idea. For example, this paragraph is about paragraphs.</a:t>
            </a:r>
          </a:p>
          <a:p>
            <a:pPr algn="just">
              <a:lnSpc>
                <a:spcPct val="150000"/>
              </a:lnSpc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When writers start a new paragraph, they must show the reader. One way to show the reader looks like this. Can you see how the writer showed the reader? </a:t>
            </a:r>
          </a:p>
          <a:p>
            <a:pPr>
              <a:lnSpc>
                <a:spcPct val="150000"/>
              </a:lnSpc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5886450" y="1926045"/>
            <a:ext cx="3581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0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(Enter)</a:t>
            </a:r>
            <a:endParaRPr kumimoji="0" lang="en-US" sz="5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5" name="직선 화살표 연결선 4"/>
          <p:cNvCxnSpPr/>
          <p:nvPr/>
        </p:nvCxnSpPr>
        <p:spPr>
          <a:xfrm>
            <a:off x="6493412" y="2116545"/>
            <a:ext cx="0" cy="838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6" name="Picture 2" descr="http://0.tqn.com/d/diving/1/0/A/7/-/-/Pet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67926" y="3025058"/>
            <a:ext cx="3176074" cy="2118442"/>
          </a:xfrm>
          <a:prstGeom prst="rect">
            <a:avLst/>
          </a:prstGeom>
          <a:noFill/>
        </p:spPr>
      </p:pic>
      <p:cxnSp>
        <p:nvCxnSpPr>
          <p:cNvPr id="7" name="직선 화살표 연결선 6"/>
          <p:cNvCxnSpPr/>
          <p:nvPr/>
        </p:nvCxnSpPr>
        <p:spPr>
          <a:xfrm>
            <a:off x="230459" y="2598493"/>
            <a:ext cx="0" cy="65809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직사각형 7"/>
          <p:cNvSpPr/>
          <p:nvPr/>
        </p:nvSpPr>
        <p:spPr>
          <a:xfrm>
            <a:off x="0" y="0"/>
            <a:ext cx="91249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B. Dive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188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0" y="-762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dirty="0" smtClean="0">
                <a:latin typeface="Arial" panose="020B0604020202020204" pitchFamily="34" charset="0"/>
                <a:cs typeface="Arial" panose="020B0604020202020204" pitchFamily="34" charset="0"/>
              </a:rPr>
              <a:t>II. Paragraph Contents</a:t>
            </a:r>
            <a:endParaRPr lang="en-US"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" y="3431504"/>
            <a:ext cx="8001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Transition words 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are helpful.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(Then, Next, After, However, Plus, Also …)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4" descr="timeline_ppt_template_5_steps_of_logical_flow_1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19" b="22520"/>
          <a:stretch/>
        </p:blipFill>
        <p:spPr bwMode="auto">
          <a:xfrm>
            <a:off x="2585802" y="925712"/>
            <a:ext cx="3972395" cy="102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-1" y="2101516"/>
            <a:ext cx="9144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Logical 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order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Each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sentence should connect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to the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previous sentence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188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59671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/>
              <a:t>pause</a:t>
            </a:r>
          </a:p>
          <a:p>
            <a:pPr algn="ctr"/>
            <a:r>
              <a:rPr lang="en-US" sz="5000" dirty="0" smtClean="0"/>
              <a:t>ll</a:t>
            </a:r>
          </a:p>
        </p:txBody>
      </p:sp>
    </p:spTree>
    <p:extLst>
      <p:ext uri="{BB962C8B-B14F-4D97-AF65-F5344CB8AC3E}">
        <p14:creationId xmlns:p14="http://schemas.microsoft.com/office/powerpoint/2010/main" val="3026188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b="1" dirty="0" smtClean="0">
                <a:latin typeface="Arial"/>
                <a:cs typeface="Arial"/>
              </a:rPr>
              <a:t>Activity 1</a:t>
            </a:r>
            <a:endParaRPr lang="en-US" sz="5000" b="1" dirty="0">
              <a:latin typeface="Arial"/>
              <a:cs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676400"/>
            <a:ext cx="82296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 smtClean="0">
                <a:latin typeface="Arial"/>
                <a:cs typeface="Arial"/>
              </a:rPr>
              <a:t>Where should we</a:t>
            </a:r>
            <a:br>
              <a:rPr lang="en-US" sz="5000" b="1" dirty="0" smtClean="0">
                <a:latin typeface="Arial"/>
                <a:cs typeface="Arial"/>
              </a:rPr>
            </a:br>
            <a:r>
              <a:rPr lang="en-US" sz="5000" b="1" dirty="0" smtClean="0">
                <a:latin typeface="Arial"/>
                <a:cs typeface="Arial"/>
              </a:rPr>
              <a:t>end one paragraph and start a new one?</a:t>
            </a:r>
            <a:endParaRPr lang="en-US" sz="50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26188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Activity 2</a:t>
            </a:r>
            <a:endParaRPr kumimoji="0" lang="en-US" sz="5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676400"/>
            <a:ext cx="82296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 smtClean="0">
                <a:latin typeface="Arial"/>
                <a:cs typeface="Arial"/>
              </a:rPr>
              <a:t>Which sentence does not belong in the paragraph?</a:t>
            </a:r>
            <a:endParaRPr lang="en-US" sz="50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26188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"/>
            <a:ext cx="82296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 smtClean="0">
                <a:latin typeface="Arial"/>
                <a:cs typeface="Arial"/>
              </a:rPr>
              <a:t>Introduction Paragraph</a:t>
            </a:r>
            <a:endParaRPr lang="en-US" sz="5000" b="1" dirty="0">
              <a:latin typeface="Arial"/>
              <a:cs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00" y="1340917"/>
            <a:ext cx="88900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188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erchant.iitc.ie/images/listings/large/PVC%20Funnel%20edit.jpg"/>
          <p:cNvPicPr>
            <a:picLocks noChangeAspect="1" noChangeArrowheads="1"/>
          </p:cNvPicPr>
          <p:nvPr/>
        </p:nvPicPr>
        <p:blipFill rotWithShape="1">
          <a:blip r:embed="rId3" cstate="print"/>
          <a:srcRect t="8796" b="26179"/>
          <a:stretch/>
        </p:blipFill>
        <p:spPr bwMode="auto">
          <a:xfrm>
            <a:off x="672252" y="952648"/>
            <a:ext cx="6799386" cy="421173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756638" y="1276772"/>
            <a:ext cx="6248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chemeClr val="bg1"/>
                </a:solidFill>
              </a:rPr>
              <a:t>U      N      I      V      E      R      S      E</a:t>
            </a:r>
            <a:endParaRPr lang="en-US" sz="30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8638" y="1962572"/>
            <a:ext cx="4114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chemeClr val="bg1"/>
                </a:solidFill>
              </a:rPr>
              <a:t>E        A        R        T        H</a:t>
            </a:r>
            <a:endParaRPr lang="en-US" sz="30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23438" y="2572172"/>
            <a:ext cx="3886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chemeClr val="bg1"/>
                </a:solidFill>
              </a:rPr>
              <a:t>A          S          I         A</a:t>
            </a:r>
            <a:endParaRPr lang="en-US" sz="30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80638" y="3105572"/>
            <a:ext cx="3352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chemeClr val="bg1"/>
                </a:solidFill>
              </a:rPr>
              <a:t>K   O   R   E   A</a:t>
            </a:r>
            <a:endParaRPr lang="en-US" sz="30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4038" y="3715172"/>
            <a:ext cx="3581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chemeClr val="bg1"/>
                </a:solidFill>
              </a:rPr>
              <a:t>BUSAN</a:t>
            </a:r>
            <a:endParaRPr lang="en-US" sz="3000" b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latin typeface="Arial"/>
                <a:cs typeface="Arial"/>
              </a:rPr>
              <a:t>One Method: The Funnel</a:t>
            </a:r>
            <a:endParaRPr lang="en-US" sz="40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7557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20521" y="1329544"/>
            <a:ext cx="337650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rial"/>
                <a:cs typeface="Arial"/>
              </a:rPr>
              <a:t>How </a:t>
            </a:r>
            <a:r>
              <a:rPr lang="en-US" sz="4000" dirty="0" smtClean="0">
                <a:latin typeface="40"/>
                <a:cs typeface="40"/>
              </a:rPr>
              <a:t>could</a:t>
            </a:r>
            <a:r>
              <a:rPr lang="en-US" sz="4000" dirty="0" smtClean="0">
                <a:latin typeface="Arial"/>
                <a:cs typeface="Arial"/>
              </a:rPr>
              <a:t> </a:t>
            </a:r>
          </a:p>
          <a:p>
            <a:r>
              <a:rPr lang="en-US" sz="4000" dirty="0" smtClean="0">
                <a:latin typeface="Arial"/>
                <a:cs typeface="Arial"/>
              </a:rPr>
              <a:t>I begin my introduction paragraph?</a:t>
            </a:r>
            <a:endParaRPr lang="en-US" sz="4000" dirty="0">
              <a:latin typeface="Arial"/>
              <a:cs typeface="Arial"/>
            </a:endParaRPr>
          </a:p>
        </p:txBody>
      </p:sp>
      <p:pic>
        <p:nvPicPr>
          <p:cNvPr id="4" name="Picture 4" descr="https://upload.wikimedia.org/wikipedia/en/thumb/e/e8/WC-2014-Brasil.svg/820px-WC-2014-Brasil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1320346"/>
            <a:ext cx="2856320" cy="3566917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latin typeface="Arial"/>
                <a:cs typeface="Arial"/>
              </a:rPr>
              <a:t>My experience at the World Cup</a:t>
            </a:r>
          </a:p>
        </p:txBody>
      </p:sp>
    </p:spTree>
    <p:extLst>
      <p:ext uri="{BB962C8B-B14F-4D97-AF65-F5344CB8AC3E}">
        <p14:creationId xmlns:p14="http://schemas.microsoft.com/office/powerpoint/2010/main" val="3548306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51487" y="-79371"/>
            <a:ext cx="925876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200" b="1" dirty="0" smtClean="0">
                <a:latin typeface="Arial"/>
                <a:cs typeface="Arial"/>
              </a:rPr>
              <a:t>S          P         O         R         T         S</a:t>
            </a:r>
            <a:endParaRPr lang="en-US" sz="4200" b="1" dirty="0">
              <a:latin typeface="Arial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968051"/>
            <a:ext cx="28961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latin typeface="Arial"/>
                <a:cs typeface="Arial"/>
              </a:rPr>
              <a:t>Basketball</a:t>
            </a:r>
            <a:endParaRPr lang="en-US" sz="3600" b="1" dirty="0">
              <a:latin typeface="Arial"/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01904" y="968051"/>
            <a:ext cx="28860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latin typeface="Arial"/>
                <a:cs typeface="Arial"/>
              </a:rPr>
              <a:t>Football</a:t>
            </a:r>
            <a:endParaRPr lang="en-US" sz="3600" b="1" dirty="0">
              <a:latin typeface="Arial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64246" y="963434"/>
            <a:ext cx="25379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latin typeface="Arial"/>
                <a:cs typeface="Arial"/>
              </a:rPr>
              <a:t>Soccer</a:t>
            </a:r>
            <a:endParaRPr lang="en-US" sz="3600" b="1" dirty="0">
              <a:latin typeface="Arial"/>
              <a:cs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435522" y="1978922"/>
            <a:ext cx="199948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dirty="0" smtClean="0">
                <a:latin typeface="Arial"/>
                <a:cs typeface="Arial"/>
              </a:rPr>
              <a:t>K-League</a:t>
            </a:r>
            <a:endParaRPr lang="en-US" sz="3000" b="1" dirty="0">
              <a:latin typeface="Arial"/>
              <a:cs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0381" y="1978922"/>
            <a:ext cx="352182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dirty="0" smtClean="0">
                <a:latin typeface="Arial"/>
                <a:cs typeface="Arial"/>
              </a:rPr>
              <a:t>Premiere League</a:t>
            </a:r>
            <a:endParaRPr lang="en-US" sz="3000" b="1" dirty="0">
              <a:latin typeface="Arial"/>
              <a:cs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76464" y="1978922"/>
            <a:ext cx="24218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dirty="0" smtClean="0">
                <a:latin typeface="Arial"/>
                <a:cs typeface="Arial"/>
              </a:rPr>
              <a:t>World Cup</a:t>
            </a:r>
            <a:endParaRPr lang="en-US" sz="3000" b="1" dirty="0">
              <a:latin typeface="Arial"/>
              <a:cs typeface="Arial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018749" y="2942859"/>
            <a:ext cx="21093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Arial"/>
                <a:cs typeface="Arial"/>
              </a:rPr>
              <a:t>2018 Russia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49890" y="2942859"/>
            <a:ext cx="19799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Arial"/>
                <a:cs typeface="Arial"/>
              </a:rPr>
              <a:t>2014 Brazil 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896188" y="2943978"/>
            <a:ext cx="29917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Arial"/>
                <a:cs typeface="Arial"/>
              </a:rPr>
              <a:t>2002 Korea/Japan 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86639" y="3916771"/>
            <a:ext cx="148016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b="1" dirty="0" smtClean="0">
                <a:latin typeface="Arial"/>
                <a:cs typeface="Arial"/>
              </a:rPr>
              <a:t>Fan 1</a:t>
            </a:r>
            <a:endParaRPr lang="en-US" sz="2200" b="1" dirty="0">
              <a:latin typeface="Arial"/>
              <a:cs typeface="Arial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709385" y="3916771"/>
            <a:ext cx="148016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b="1" dirty="0" smtClean="0">
                <a:latin typeface="Arial"/>
                <a:cs typeface="Arial"/>
              </a:rPr>
              <a:t>Fan 2</a:t>
            </a:r>
            <a:endParaRPr lang="en-US" sz="2200" b="1" dirty="0">
              <a:latin typeface="Arial"/>
              <a:cs typeface="Arial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335415" y="3916771"/>
            <a:ext cx="249933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b="1" dirty="0" smtClean="0">
                <a:latin typeface="Arial"/>
                <a:cs typeface="Arial"/>
              </a:rPr>
              <a:t>Fan 1,000,000</a:t>
            </a:r>
            <a:endParaRPr lang="en-US" sz="2200" b="1" dirty="0">
              <a:latin typeface="Arial"/>
              <a:cs typeface="Arial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740361" y="3916771"/>
            <a:ext cx="127217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b="1" dirty="0" smtClean="0">
                <a:latin typeface="Arial"/>
                <a:cs typeface="Arial"/>
              </a:rPr>
              <a:t>Me</a:t>
            </a:r>
            <a:endParaRPr lang="en-US" sz="2200" b="1" dirty="0">
              <a:latin typeface="Arial"/>
              <a:cs typeface="Arial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4684916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8000"/>
                </a:solidFill>
                <a:latin typeface="Arial"/>
                <a:cs typeface="Arial"/>
              </a:rPr>
              <a:t>My experience at the 2014 World Cup in Brazil </a:t>
            </a:r>
            <a:endParaRPr lang="en-US" sz="2000" b="1" dirty="0">
              <a:solidFill>
                <a:srgbClr val="008000"/>
              </a:solidFill>
              <a:latin typeface="Arial"/>
              <a:cs typeface="Arial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4850928" y="590852"/>
            <a:ext cx="1746335" cy="403656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5470327" y="1595849"/>
            <a:ext cx="1126936" cy="269570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2709385" y="2505206"/>
            <a:ext cx="1192822" cy="255043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2829839" y="3405643"/>
            <a:ext cx="4004912" cy="511128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>
            <a:off x="5265462" y="4347658"/>
            <a:ext cx="1623439" cy="264516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ounded Rectangle 50"/>
          <p:cNvSpPr/>
          <p:nvPr/>
        </p:nvSpPr>
        <p:spPr>
          <a:xfrm>
            <a:off x="0" y="25505"/>
            <a:ext cx="9144000" cy="565347"/>
          </a:xfrm>
          <a:prstGeom prst="roundRect">
            <a:avLst/>
          </a:prstGeom>
          <a:noFill/>
          <a:ln w="127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ounded Rectangle 51"/>
          <p:cNvSpPr/>
          <p:nvPr/>
        </p:nvSpPr>
        <p:spPr>
          <a:xfrm>
            <a:off x="6597263" y="994508"/>
            <a:ext cx="2310805" cy="632373"/>
          </a:xfrm>
          <a:prstGeom prst="roundRect">
            <a:avLst/>
          </a:prstGeom>
          <a:noFill/>
          <a:ln w="127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3902207" y="1961284"/>
            <a:ext cx="2310805" cy="632373"/>
          </a:xfrm>
          <a:prstGeom prst="roundRect">
            <a:avLst/>
          </a:prstGeom>
          <a:noFill/>
          <a:ln w="127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53"/>
          <p:cNvSpPr/>
          <p:nvPr/>
        </p:nvSpPr>
        <p:spPr>
          <a:xfrm>
            <a:off x="876430" y="2869092"/>
            <a:ext cx="1953409" cy="632373"/>
          </a:xfrm>
          <a:prstGeom prst="roundRect">
            <a:avLst/>
          </a:prstGeom>
          <a:noFill/>
          <a:ln w="127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>
            <a:off x="6897138" y="3829928"/>
            <a:ext cx="961365" cy="632373"/>
          </a:xfrm>
          <a:prstGeom prst="roundRect">
            <a:avLst/>
          </a:prstGeom>
          <a:noFill/>
          <a:ln w="127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ounded Rectangle 55"/>
          <p:cNvSpPr/>
          <p:nvPr/>
        </p:nvSpPr>
        <p:spPr>
          <a:xfrm>
            <a:off x="1614035" y="4684916"/>
            <a:ext cx="5900493" cy="400110"/>
          </a:xfrm>
          <a:prstGeom prst="roundRect">
            <a:avLst/>
          </a:prstGeom>
          <a:noFill/>
          <a:ln w="127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252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>
                <a:latin typeface="Arial"/>
                <a:cs typeface="Arial"/>
              </a:rPr>
              <a:t>Practice writing introductions</a:t>
            </a:r>
            <a:endParaRPr lang="en-US" sz="4000" b="1" dirty="0">
              <a:latin typeface="Arial"/>
              <a:cs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444350"/>
            <a:ext cx="84582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/>
              <a:buChar char="•"/>
            </a:pPr>
            <a:r>
              <a:rPr lang="en-US" sz="4000" dirty="0">
                <a:latin typeface="Arial"/>
                <a:cs typeface="Arial"/>
              </a:rPr>
              <a:t>An important </a:t>
            </a:r>
            <a:r>
              <a:rPr lang="en-US" sz="4000" dirty="0" smtClean="0">
                <a:latin typeface="Arial"/>
                <a:cs typeface="Arial"/>
              </a:rPr>
              <a:t>invention       </a:t>
            </a:r>
            <a:br>
              <a:rPr lang="en-US" sz="4000" dirty="0" smtClean="0">
                <a:latin typeface="Arial"/>
                <a:cs typeface="Arial"/>
              </a:rPr>
            </a:br>
            <a:r>
              <a:rPr lang="en-US" sz="3000" dirty="0" smtClean="0">
                <a:latin typeface="Arial"/>
                <a:cs typeface="Arial"/>
              </a:rPr>
              <a:t>(cell phone, car, Internet, contact lens, etc.)</a:t>
            </a:r>
          </a:p>
          <a:p>
            <a:endParaRPr lang="en-US" sz="600" b="1" dirty="0">
              <a:latin typeface="Arial"/>
              <a:cs typeface="Arial"/>
            </a:endParaRPr>
          </a:p>
          <a:p>
            <a:r>
              <a:rPr lang="en-US" sz="600" b="1" dirty="0" smtClean="0">
                <a:latin typeface="Arial"/>
                <a:cs typeface="Arial"/>
              </a:rPr>
              <a:t>			                                    </a:t>
            </a:r>
            <a:r>
              <a:rPr lang="en-US" sz="3000" b="1" dirty="0" smtClean="0">
                <a:latin typeface="Arial"/>
                <a:cs typeface="Arial"/>
              </a:rPr>
              <a:t>OR</a:t>
            </a:r>
            <a:endParaRPr lang="en-US" sz="3000" b="1" dirty="0">
              <a:latin typeface="Arial"/>
              <a:cs typeface="Arial"/>
            </a:endParaRPr>
          </a:p>
          <a:p>
            <a:pPr marL="685800" indent="-685800">
              <a:buFont typeface="Arial"/>
              <a:buChar char="•"/>
            </a:pPr>
            <a:r>
              <a:rPr lang="en-US" sz="4000" dirty="0" smtClean="0">
                <a:latin typeface="Arial"/>
                <a:cs typeface="Arial"/>
              </a:rPr>
              <a:t>Best way to reduce stress</a:t>
            </a:r>
            <a:endParaRPr lang="en-US" sz="4000" dirty="0">
              <a:latin typeface="Arial"/>
              <a:cs typeface="Arial"/>
            </a:endParaRPr>
          </a:p>
        </p:txBody>
      </p:sp>
      <p:sp>
        <p:nvSpPr>
          <p:cNvPr id="4" name="Rectangle 2"/>
          <p:cNvSpPr/>
          <p:nvPr/>
        </p:nvSpPr>
        <p:spPr>
          <a:xfrm>
            <a:off x="228600" y="2234445"/>
            <a:ext cx="8686800" cy="2819400"/>
          </a:xfrm>
          <a:prstGeom prst="rect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179522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 algn="ctr"/>
            <a:r>
              <a:rPr lang="en-US" sz="4000" dirty="0" smtClean="0">
                <a:latin typeface="Arial"/>
                <a:cs typeface="Arial"/>
              </a:rPr>
              <a:t>Topic choices:</a:t>
            </a:r>
            <a:endParaRPr lang="en-US" sz="4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48306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457200" y="5535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 smtClean="0">
                <a:latin typeface="Arial"/>
                <a:cs typeface="Arial"/>
              </a:rPr>
              <a:t>Collect practice introduction paragraphs</a:t>
            </a:r>
          </a:p>
          <a:p>
            <a:pPr algn="l"/>
            <a:r>
              <a:rPr lang="en-US" sz="4000" dirty="0" smtClean="0">
                <a:latin typeface="Arial"/>
                <a:cs typeface="Arial"/>
              </a:rPr>
              <a:t>as </a:t>
            </a:r>
            <a:r>
              <a:rPr lang="en-US" sz="4000" b="1" dirty="0" smtClean="0">
                <a:latin typeface="Arial"/>
                <a:cs typeface="Arial"/>
              </a:rPr>
              <a:t>exit tickets.</a:t>
            </a:r>
            <a:endParaRPr lang="en-US" sz="4000" b="1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180321">
            <a:off x="268528" y="2608241"/>
            <a:ext cx="3695700" cy="2197100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4418757" y="1304379"/>
            <a:ext cx="4047548" cy="1491145"/>
          </a:xfrm>
          <a:prstGeom prst="wedgeRoundRectCallout">
            <a:avLst>
              <a:gd name="adj1" fmla="val -61105"/>
              <a:gd name="adj2" fmla="val 134771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515004" y="1567972"/>
            <a:ext cx="3924841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Arial"/>
                <a:cs typeface="Arial"/>
              </a:rPr>
              <a:t>Hello! I am an opportunity for </a:t>
            </a:r>
            <a:r>
              <a:rPr lang="en-US" sz="2200" b="1" dirty="0" smtClean="0">
                <a:latin typeface="Arial"/>
                <a:cs typeface="Arial"/>
              </a:rPr>
              <a:t>Formative Assessment</a:t>
            </a:r>
            <a:r>
              <a:rPr lang="en-US" sz="2200" dirty="0" smtClean="0">
                <a:latin typeface="Arial"/>
                <a:cs typeface="Arial"/>
              </a:rPr>
              <a:t>!</a:t>
            </a:r>
            <a:endParaRPr lang="en-US" sz="2200" dirty="0">
              <a:latin typeface="Arial"/>
              <a:cs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763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800" dirty="0" smtClean="0">
                <a:latin typeface="Arial" panose="020B0604020202020204" pitchFamily="34" charset="0"/>
                <a:cs typeface="Arial" panose="020B0604020202020204" pitchFamily="34" charset="0"/>
              </a:rPr>
              <a:t>Lesson 2:</a:t>
            </a:r>
          </a:p>
          <a:p>
            <a:r>
              <a:rPr lang="en-US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How to write about a memorable experience</a:t>
            </a:r>
            <a:endParaRPr lang="en-US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530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1. Fun way to introduce assignment</a:t>
            </a:r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859845"/>
            <a:ext cx="5305778" cy="3059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SCUBA diving in Malaysia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Flooding my office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Breaking my foot in high school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Moving to Korea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???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50336" y="900290"/>
            <a:ext cx="8156219" cy="80433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dirty="0" smtClean="0">
                <a:latin typeface="Arial"/>
                <a:cs typeface="Arial"/>
              </a:rPr>
              <a:t>M_____________      E_____________ </a:t>
            </a:r>
            <a:endParaRPr lang="en-US" sz="300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02110" y="1871135"/>
            <a:ext cx="3668889" cy="3059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scariest</a:t>
            </a:r>
          </a:p>
          <a:p>
            <a:pPr>
              <a:lnSpc>
                <a:spcPct val="150000"/>
              </a:lnSpc>
            </a:pPr>
            <a:r>
              <a:rPr lang="en-US" sz="2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 embarrassing</a:t>
            </a:r>
          </a:p>
          <a:p>
            <a:pPr>
              <a:lnSpc>
                <a:spcPct val="150000"/>
              </a:lnSpc>
            </a:pPr>
            <a:r>
              <a:rPr lang="en-US" sz="2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 disappointing</a:t>
            </a:r>
          </a:p>
          <a:p>
            <a:pPr>
              <a:lnSpc>
                <a:spcPct val="150000"/>
              </a:lnSpc>
            </a:pPr>
            <a:r>
              <a:rPr lang="en-US" sz="2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 exciting</a:t>
            </a:r>
          </a:p>
          <a:p>
            <a:pPr>
              <a:lnSpc>
                <a:spcPct val="150000"/>
              </a:lnSpc>
            </a:pPr>
            <a:r>
              <a:rPr lang="en-US" sz="2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proudest</a:t>
            </a:r>
            <a:endParaRPr lang="en-US" sz="2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0336" y="900290"/>
            <a:ext cx="8156219" cy="80433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400" dirty="0" smtClean="0">
                <a:latin typeface="Arial"/>
                <a:cs typeface="Arial"/>
              </a:rPr>
              <a:t>Memorable  Experiences </a:t>
            </a:r>
            <a:endParaRPr lang="en-US" sz="3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142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2. Brainstorming</a:t>
            </a:r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3437" r="24414"/>
          <a:stretch/>
        </p:blipFill>
        <p:spPr>
          <a:xfrm>
            <a:off x="3824111" y="700656"/>
            <a:ext cx="4247445" cy="4262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rot="21229332">
            <a:off x="1015497" y="1645767"/>
            <a:ext cx="2556957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 smtClean="0">
                <a:latin typeface="Arial"/>
                <a:cs typeface="Arial"/>
              </a:rPr>
              <a:t>It’s ok to write in English or Korean!</a:t>
            </a:r>
            <a:endParaRPr lang="en-US" sz="3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11897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3. Give an </a:t>
            </a:r>
            <a:r>
              <a:rPr lang="en-US" sz="3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ambitious</a:t>
            </a:r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model</a:t>
            </a:r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405" y="1157111"/>
            <a:ext cx="5976595" cy="398638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82424" y="2362603"/>
            <a:ext cx="262466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latin typeface="Arial"/>
                <a:cs typeface="Arial"/>
              </a:rPr>
              <a:t>Students should </a:t>
            </a:r>
            <a:r>
              <a:rPr lang="en-US" sz="2200" b="1" dirty="0" smtClean="0">
                <a:latin typeface="Arial"/>
                <a:cs typeface="Arial"/>
              </a:rPr>
              <a:t>highlight</a:t>
            </a:r>
            <a:r>
              <a:rPr lang="en-US" sz="2200" dirty="0" smtClean="0">
                <a:latin typeface="Arial"/>
                <a:cs typeface="Arial"/>
              </a:rPr>
              <a:t> and </a:t>
            </a:r>
            <a:r>
              <a:rPr lang="en-US" sz="2200" b="1" dirty="0" smtClean="0">
                <a:latin typeface="Arial"/>
                <a:cs typeface="Arial"/>
              </a:rPr>
              <a:t>label</a:t>
            </a:r>
            <a:r>
              <a:rPr lang="en-US" sz="2200" dirty="0" smtClean="0">
                <a:latin typeface="Arial"/>
                <a:cs typeface="Arial"/>
              </a:rPr>
              <a:t> different parts of your model essay.</a:t>
            </a:r>
            <a:endParaRPr lang="en-US" sz="2200" dirty="0"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2424" y="1347228"/>
            <a:ext cx="2624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/>
                <a:cs typeface="Arial"/>
              </a:rPr>
              <a:t>Differentiation!</a:t>
            </a:r>
            <a:endParaRPr lang="en-US"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54623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Signpost Sentence</a:t>
            </a:r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3470" y="875307"/>
            <a:ext cx="5526085" cy="4105146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5" name="Isosceles Triangle 4"/>
          <p:cNvSpPr/>
          <p:nvPr/>
        </p:nvSpPr>
        <p:spPr>
          <a:xfrm rot="5400000">
            <a:off x="5911258" y="1648594"/>
            <a:ext cx="1299841" cy="920349"/>
          </a:xfrm>
          <a:prstGeom prst="triangl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213867" y="1458846"/>
            <a:ext cx="3887139" cy="129984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200" dirty="0" smtClean="0">
                <a:latin typeface="Arial"/>
                <a:cs typeface="Arial"/>
              </a:rPr>
              <a:t>I’d like to share a little bit about my 5-day bike journey through Korea with friends.</a:t>
            </a:r>
            <a:endParaRPr lang="en-US" sz="2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719090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4. Choose topic and begin to organize </a:t>
            </a:r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667" y="876300"/>
            <a:ext cx="7789333" cy="408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84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800" dirty="0" smtClean="0">
                <a:latin typeface="Arial" panose="020B0604020202020204" pitchFamily="34" charset="0"/>
                <a:cs typeface="Arial" panose="020B0604020202020204" pitchFamily="34" charset="0"/>
              </a:rPr>
              <a:t>Lesson 3:</a:t>
            </a:r>
          </a:p>
          <a:p>
            <a:r>
              <a:rPr lang="en-US" sz="10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Writing Day</a:t>
            </a:r>
            <a:endParaRPr lang="en-US" sz="10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695066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Students write, using completed outlines</a:t>
            </a:r>
          </a:p>
          <a:p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*Mini-conferences</a:t>
            </a:r>
          </a:p>
        </p:txBody>
      </p:sp>
      <p:sp>
        <p:nvSpPr>
          <p:cNvPr id="4" name="Rounded Rectangular Callout 3"/>
          <p:cNvSpPr/>
          <p:nvPr/>
        </p:nvSpPr>
        <p:spPr>
          <a:xfrm>
            <a:off x="4864963" y="3396335"/>
            <a:ext cx="4047548" cy="1491145"/>
          </a:xfrm>
          <a:prstGeom prst="wedgeRoundRectCallout">
            <a:avLst>
              <a:gd name="adj1" fmla="val -101385"/>
              <a:gd name="adj2" fmla="val -41906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987670" y="3723545"/>
            <a:ext cx="3924841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Arial"/>
                <a:cs typeface="Arial"/>
              </a:rPr>
              <a:t>Hello! I am an opportunity for </a:t>
            </a:r>
            <a:r>
              <a:rPr lang="en-US" sz="2200" b="1" dirty="0" smtClean="0">
                <a:latin typeface="Arial"/>
                <a:cs typeface="Arial"/>
              </a:rPr>
              <a:t>Formative Assessment</a:t>
            </a:r>
            <a:r>
              <a:rPr lang="en-US" sz="2200" dirty="0" smtClean="0">
                <a:latin typeface="Arial"/>
                <a:cs typeface="Arial"/>
              </a:rPr>
              <a:t>!</a:t>
            </a:r>
            <a:endParaRPr lang="en-US" sz="2200" dirty="0">
              <a:latin typeface="Arial"/>
              <a:cs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4658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4502" y="1132111"/>
            <a:ext cx="446344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editing</a:t>
            </a:r>
            <a:endParaRPr lang="en-US" sz="7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701462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Student responses: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44637" y="3237515"/>
            <a:ext cx="7208750" cy="2062103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creating</a:t>
            </a:r>
          </a:p>
          <a:p>
            <a:pPr marL="457200" indent="-457200">
              <a:buFont typeface="Arial"/>
              <a:buChar char="•"/>
            </a:pPr>
            <a:r>
              <a:rPr 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understanding</a:t>
            </a:r>
          </a:p>
          <a:p>
            <a:pPr marL="457200" indent="-457200">
              <a:buFont typeface="Arial"/>
              <a:buChar char="•"/>
            </a:pPr>
            <a:r>
              <a:rPr 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typing</a:t>
            </a:r>
          </a:p>
          <a:p>
            <a:pPr marL="457200" indent="-457200">
              <a:buFont typeface="Arial"/>
              <a:buChar char="•"/>
            </a:pPr>
            <a:endParaRPr lang="en-US" sz="3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writing</a:t>
            </a:r>
          </a:p>
          <a:p>
            <a:pPr marL="457200" indent="-457200">
              <a:buFont typeface="Arial"/>
              <a:buChar char="•"/>
            </a:pPr>
            <a:r>
              <a:rPr 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torture</a:t>
            </a:r>
          </a:p>
          <a:p>
            <a:pPr marL="457200" indent="-457200">
              <a:buFont typeface="Arial"/>
              <a:buChar char="•"/>
            </a:pPr>
            <a:r>
              <a:rPr 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169467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Arial" panose="020B0604020202020204" pitchFamily="34" charset="0"/>
                <a:cs typeface="Arial" panose="020B0604020202020204" pitchFamily="34" charset="0"/>
              </a:rPr>
              <a:t>“Writing is _________.”</a:t>
            </a:r>
            <a:endParaRPr lang="en-US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14216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My university professor: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662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" panose="020B0604020202020204" pitchFamily="34" charset="0"/>
                <a:cs typeface="Arial" panose="020B0604020202020204" pitchFamily="34" charset="0"/>
              </a:rPr>
              <a:t>Lesson 4:</a:t>
            </a:r>
          </a:p>
          <a:p>
            <a:r>
              <a:rPr lang="en-US" sz="7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Reader Response</a:t>
            </a:r>
            <a:endParaRPr lang="en-US" sz="7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111694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*Students bring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 copies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of their 1</a:t>
            </a:r>
            <a:r>
              <a:rPr lang="en-US" sz="2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Draft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(1 for students, 1 for teacher)</a:t>
            </a:r>
            <a:b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*Explain procedure/rules to students</a:t>
            </a:r>
          </a:p>
          <a:p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5423116" y="3277521"/>
            <a:ext cx="3652236" cy="1285411"/>
          </a:xfrm>
          <a:prstGeom prst="wedgeRoundRectCallout">
            <a:avLst>
              <a:gd name="adj1" fmla="val -75382"/>
              <a:gd name="adj2" fmla="val -92896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270645" y="3578047"/>
            <a:ext cx="392484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Arial"/>
                <a:cs typeface="Arial"/>
              </a:rPr>
              <a:t>Hello! I am an opportunity for </a:t>
            </a:r>
            <a:r>
              <a:rPr lang="en-US" sz="2000" b="1" dirty="0" smtClean="0">
                <a:latin typeface="Arial"/>
                <a:cs typeface="Arial"/>
              </a:rPr>
              <a:t>Formative Assessment</a:t>
            </a:r>
            <a:r>
              <a:rPr lang="en-US" sz="2000" dirty="0" smtClean="0">
                <a:latin typeface="Arial"/>
                <a:cs typeface="Arial"/>
              </a:rPr>
              <a:t>!</a:t>
            </a:r>
            <a:endParaRPr lang="en-US" sz="2000" dirty="0">
              <a:latin typeface="Arial"/>
              <a:cs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4658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43885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Arial" panose="020B0604020202020204" pitchFamily="34" charset="0"/>
                <a:cs typeface="Arial" panose="020B0604020202020204" pitchFamily="34" charset="0"/>
              </a:rPr>
              <a:t>What are the rules?</a:t>
            </a:r>
            <a:endParaRPr lang="en-US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9127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ctr">
              <a:buAutoNum type="arabicPeriod"/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Respect your classmates’ work.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1" y="845877"/>
            <a:ext cx="6469944" cy="4297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190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778" y="980016"/>
            <a:ext cx="7408333" cy="416348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699" y="980016"/>
            <a:ext cx="7449412" cy="419029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latin typeface="Arial"/>
                <a:cs typeface="Arial"/>
              </a:rPr>
              <a:t>2. Give Constructive Feedback </a:t>
            </a:r>
            <a:r>
              <a:rPr lang="en-US" sz="3600" b="1" dirty="0" smtClean="0">
                <a:latin typeface="Arial"/>
                <a:cs typeface="Arial"/>
                <a:sym typeface="Wingdings"/>
              </a:rPr>
              <a:t></a:t>
            </a:r>
            <a:endParaRPr lang="en-US" sz="36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48306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latin typeface="Arial"/>
                <a:cs typeface="Arial"/>
              </a:rPr>
              <a:t>2. (Not Destructive Feedback </a:t>
            </a:r>
            <a:r>
              <a:rPr lang="en-US" sz="3600" b="1" dirty="0" smtClean="0">
                <a:latin typeface="Arial"/>
                <a:cs typeface="Arial"/>
                <a:sym typeface="Wingdings"/>
              </a:rPr>
              <a:t>)</a:t>
            </a:r>
            <a:endParaRPr lang="en-US" sz="3600" b="1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b="7857"/>
          <a:stretch/>
        </p:blipFill>
        <p:spPr>
          <a:xfrm>
            <a:off x="1375834" y="1003408"/>
            <a:ext cx="6258278" cy="4140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172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latin typeface="Arial"/>
                <a:cs typeface="Arial"/>
              </a:rPr>
              <a:t>2. For Constructive Feedback </a:t>
            </a:r>
            <a:r>
              <a:rPr lang="mr-IN" sz="4000" b="1" dirty="0" smtClean="0">
                <a:latin typeface="Arial"/>
                <a:cs typeface="Arial"/>
              </a:rPr>
              <a:t>…</a:t>
            </a:r>
            <a:endParaRPr lang="en-US" sz="4000" b="1" dirty="0">
              <a:latin typeface="Arial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5666" y="1394177"/>
            <a:ext cx="8678333" cy="26366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lnSpc>
                <a:spcPct val="140000"/>
              </a:lnSpc>
              <a:buAutoNum type="alphaUcPeriod"/>
            </a:pPr>
            <a:r>
              <a:rPr lang="en-US" sz="4000" dirty="0" smtClean="0">
                <a:latin typeface="Arial"/>
                <a:cs typeface="Arial"/>
              </a:rPr>
              <a:t>Give </a:t>
            </a:r>
            <a:r>
              <a:rPr lang="en-US" sz="4000" b="1" dirty="0" smtClean="0">
                <a:latin typeface="Arial"/>
                <a:cs typeface="Arial"/>
              </a:rPr>
              <a:t>Suggestions</a:t>
            </a:r>
          </a:p>
          <a:p>
            <a:pPr marL="742950" indent="-742950">
              <a:lnSpc>
                <a:spcPct val="140000"/>
              </a:lnSpc>
              <a:buAutoNum type="alphaUcPeriod"/>
            </a:pPr>
            <a:r>
              <a:rPr lang="en-US" sz="4000" dirty="0" smtClean="0">
                <a:latin typeface="Arial"/>
                <a:cs typeface="Arial"/>
              </a:rPr>
              <a:t>Make </a:t>
            </a:r>
            <a:r>
              <a:rPr lang="en-US" sz="4000" b="1" dirty="0" smtClean="0">
                <a:latin typeface="Arial"/>
                <a:cs typeface="Arial"/>
              </a:rPr>
              <a:t>Corrections</a:t>
            </a:r>
          </a:p>
          <a:p>
            <a:pPr marL="742950" indent="-742950">
              <a:lnSpc>
                <a:spcPct val="140000"/>
              </a:lnSpc>
              <a:buAutoNum type="alphaUcPeriod"/>
            </a:pPr>
            <a:r>
              <a:rPr lang="en-US" sz="4000" dirty="0" smtClean="0">
                <a:latin typeface="Arial"/>
                <a:cs typeface="Arial"/>
              </a:rPr>
              <a:t>Give </a:t>
            </a:r>
            <a:r>
              <a:rPr lang="en-US" sz="4000" b="1" dirty="0" smtClean="0">
                <a:latin typeface="Arial"/>
                <a:cs typeface="Arial"/>
              </a:rPr>
              <a:t>Compliments</a:t>
            </a:r>
            <a:endParaRPr lang="en-US" sz="4000" b="1" dirty="0">
              <a:latin typeface="Arial"/>
              <a:cs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63235" t="38939" r="8753" b="8368"/>
          <a:stretch/>
        </p:blipFill>
        <p:spPr>
          <a:xfrm>
            <a:off x="6491111" y="1396999"/>
            <a:ext cx="2652889" cy="374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031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latin typeface="Arial"/>
                <a:cs typeface="Arial"/>
              </a:rPr>
              <a:t>After Reader Response </a:t>
            </a:r>
            <a:r>
              <a:rPr lang="mr-IN" sz="4000" b="1" dirty="0" smtClean="0">
                <a:latin typeface="Arial"/>
                <a:cs typeface="Arial"/>
              </a:rPr>
              <a:t>…</a:t>
            </a:r>
            <a:endParaRPr lang="en-US" sz="4000" b="1" dirty="0">
              <a:latin typeface="Arial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1143" y="883274"/>
            <a:ext cx="8678333" cy="43601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lnSpc>
                <a:spcPct val="140000"/>
              </a:lnSpc>
              <a:buFont typeface="+mj-lt"/>
              <a:buAutoNum type="arabicPeriod"/>
            </a:pPr>
            <a:r>
              <a:rPr lang="en-US" sz="4000" dirty="0" smtClean="0">
                <a:latin typeface="Arial"/>
                <a:cs typeface="Arial"/>
              </a:rPr>
              <a:t>Update requirements for 2</a:t>
            </a:r>
            <a:r>
              <a:rPr lang="en-US" sz="4000" baseline="30000" dirty="0" smtClean="0">
                <a:latin typeface="Arial"/>
                <a:cs typeface="Arial"/>
              </a:rPr>
              <a:t>nd</a:t>
            </a:r>
            <a:r>
              <a:rPr lang="en-US" sz="4000" dirty="0" smtClean="0">
                <a:latin typeface="Arial"/>
                <a:cs typeface="Arial"/>
              </a:rPr>
              <a:t> Draft</a:t>
            </a:r>
          </a:p>
          <a:p>
            <a:pPr marL="742950" indent="-742950">
              <a:lnSpc>
                <a:spcPct val="140000"/>
              </a:lnSpc>
              <a:buFont typeface="+mj-lt"/>
              <a:buAutoNum type="arabicPeriod"/>
            </a:pPr>
            <a:r>
              <a:rPr lang="en-US" sz="4000" dirty="0" smtClean="0">
                <a:latin typeface="Arial"/>
                <a:cs typeface="Arial"/>
              </a:rPr>
              <a:t>Use the 2</a:t>
            </a:r>
            <a:r>
              <a:rPr lang="en-US" sz="4000" baseline="30000" dirty="0" smtClean="0">
                <a:latin typeface="Arial"/>
                <a:cs typeface="Arial"/>
              </a:rPr>
              <a:t>nd</a:t>
            </a:r>
            <a:r>
              <a:rPr lang="en-US" sz="4000" dirty="0" smtClean="0">
                <a:latin typeface="Arial"/>
                <a:cs typeface="Arial"/>
              </a:rPr>
              <a:t> Draft as a basis for </a:t>
            </a:r>
            <a:r>
              <a:rPr lang="en-US" sz="4000" b="1" dirty="0" smtClean="0">
                <a:latin typeface="Arial"/>
                <a:cs typeface="Arial"/>
              </a:rPr>
              <a:t>summative assessment</a:t>
            </a:r>
          </a:p>
          <a:p>
            <a:pPr>
              <a:lnSpc>
                <a:spcPct val="140000"/>
              </a:lnSpc>
            </a:pPr>
            <a:endParaRPr lang="en-US" sz="4000" b="1" dirty="0">
              <a:latin typeface="Arial"/>
              <a:cs typeface="Arial"/>
            </a:endParaRPr>
          </a:p>
          <a:p>
            <a:pPr>
              <a:lnSpc>
                <a:spcPct val="140000"/>
              </a:lnSpc>
            </a:pPr>
            <a:endParaRPr lang="en-US" sz="40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950287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A note on </a:t>
            </a:r>
            <a:r>
              <a:rPr lang="en-US" sz="3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summative assessment</a:t>
            </a:r>
            <a:endParaRPr lang="en-US" sz="3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197816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Organization, Contents, Word Choice, Grammar, etc.</a:t>
            </a:r>
            <a:endParaRPr lang="en-US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5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80-90%</a:t>
            </a:r>
            <a:endParaRPr lang="en-US" sz="5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997234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Growth and Development (Process!)</a:t>
            </a:r>
          </a:p>
          <a:p>
            <a:pPr algn="ctr"/>
            <a:r>
              <a:rPr lang="en-US" sz="5000" b="1" dirty="0" smtClean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10-20%</a:t>
            </a:r>
            <a:endParaRPr lang="en-US" sz="5000" b="1" dirty="0">
              <a:solidFill>
                <a:srgbClr val="008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298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latin typeface="Arial"/>
                <a:cs typeface="Arial"/>
              </a:rPr>
              <a:t>Feedback from Josh</a:t>
            </a:r>
            <a:endParaRPr lang="en-US" sz="3600" b="1" dirty="0">
              <a:latin typeface="Arial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899823"/>
            <a:ext cx="9187825" cy="737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2100" dirty="0" smtClean="0">
                <a:latin typeface="Arial"/>
                <a:cs typeface="Arial"/>
              </a:rPr>
              <a:t>Give some </a:t>
            </a:r>
            <a:r>
              <a:rPr lang="en-US" sz="2100" b="1" dirty="0" smtClean="0">
                <a:latin typeface="Arial"/>
                <a:cs typeface="Arial"/>
              </a:rPr>
              <a:t>direct</a:t>
            </a:r>
            <a:r>
              <a:rPr lang="en-US" sz="2100" dirty="0" smtClean="0">
                <a:latin typeface="Arial"/>
                <a:cs typeface="Arial"/>
              </a:rPr>
              <a:t>, some </a:t>
            </a:r>
            <a:r>
              <a:rPr lang="en-US" sz="2100" b="1" dirty="0" smtClean="0">
                <a:latin typeface="Arial"/>
                <a:cs typeface="Arial"/>
              </a:rPr>
              <a:t>indirect</a:t>
            </a:r>
            <a:r>
              <a:rPr lang="en-US" sz="2100" dirty="0" smtClean="0">
                <a:latin typeface="Arial"/>
                <a:cs typeface="Arial"/>
              </a:rPr>
              <a:t> feedback.</a:t>
            </a:r>
            <a:br>
              <a:rPr lang="en-US" sz="2100" dirty="0" smtClean="0">
                <a:latin typeface="Arial"/>
                <a:cs typeface="Arial"/>
              </a:rPr>
            </a:br>
            <a:r>
              <a:rPr lang="en-US" sz="2100" dirty="0" smtClean="0">
                <a:latin typeface="Arial"/>
                <a:cs typeface="Arial"/>
              </a:rPr>
              <a:t>  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100" dirty="0" smtClean="0">
                <a:latin typeface="Arial"/>
                <a:cs typeface="Arial"/>
              </a:rPr>
              <a:t>Generally </a:t>
            </a:r>
            <a:r>
              <a:rPr lang="en-US" sz="2100" b="1" dirty="0" smtClean="0">
                <a:latin typeface="Arial"/>
                <a:cs typeface="Arial"/>
              </a:rPr>
              <a:t>ignore</a:t>
            </a:r>
            <a:r>
              <a:rPr lang="en-US" sz="2100" dirty="0" smtClean="0">
                <a:latin typeface="Arial"/>
                <a:cs typeface="Arial"/>
              </a:rPr>
              <a:t> capitalization and articles.</a:t>
            </a:r>
          </a:p>
          <a:p>
            <a:pPr marL="742950" indent="-742950">
              <a:buFont typeface="+mj-lt"/>
              <a:buAutoNum type="arabicPeriod"/>
            </a:pPr>
            <a:endParaRPr lang="en-US" sz="2100" dirty="0" smtClean="0">
              <a:latin typeface="Arial"/>
              <a:cs typeface="Arial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2100" dirty="0" smtClean="0">
                <a:latin typeface="Arial"/>
                <a:cs typeface="Arial"/>
              </a:rPr>
              <a:t>Use </a:t>
            </a:r>
            <a:r>
              <a:rPr lang="en-US" sz="2100" b="1" dirty="0" smtClean="0">
                <a:latin typeface="Arial"/>
                <a:cs typeface="Arial"/>
              </a:rPr>
              <a:t>pencil</a:t>
            </a:r>
            <a:r>
              <a:rPr lang="en-US" sz="2100" dirty="0" smtClean="0">
                <a:latin typeface="Arial"/>
                <a:cs typeface="Arial"/>
              </a:rPr>
              <a:t>, add </a:t>
            </a:r>
            <a:r>
              <a:rPr lang="en-US" sz="2100" b="1" dirty="0" smtClean="0">
                <a:latin typeface="Arial"/>
                <a:cs typeface="Arial"/>
              </a:rPr>
              <a:t>positive comments </a:t>
            </a:r>
            <a:r>
              <a:rPr lang="en-US" sz="2100" dirty="0" smtClean="0">
                <a:latin typeface="Arial"/>
                <a:cs typeface="Arial"/>
              </a:rPr>
              <a:t>along with corrective feedback.</a:t>
            </a:r>
          </a:p>
          <a:p>
            <a:pPr marL="742950" indent="-742950">
              <a:buFont typeface="+mj-lt"/>
              <a:buAutoNum type="arabicPeriod"/>
            </a:pPr>
            <a:endParaRPr lang="en-US" sz="2100" dirty="0">
              <a:latin typeface="Arial"/>
              <a:cs typeface="Arial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2100" dirty="0" smtClean="0">
                <a:latin typeface="Arial"/>
                <a:cs typeface="Arial"/>
              </a:rPr>
              <a:t>Use </a:t>
            </a:r>
            <a:r>
              <a:rPr lang="en-US" sz="2100" b="1" dirty="0" smtClean="0">
                <a:latin typeface="Arial"/>
                <a:cs typeface="Arial"/>
              </a:rPr>
              <a:t>corrected grammar point</a:t>
            </a:r>
            <a:r>
              <a:rPr lang="en-US" sz="2100" dirty="0" smtClean="0">
                <a:latin typeface="Arial"/>
                <a:cs typeface="Arial"/>
              </a:rPr>
              <a:t> within teacher comments.</a:t>
            </a:r>
          </a:p>
          <a:p>
            <a:pPr marL="742950" indent="-742950">
              <a:buFont typeface="+mj-lt"/>
              <a:buAutoNum type="arabicPeriod"/>
            </a:pPr>
            <a:endParaRPr lang="en-US" sz="2100" dirty="0" smtClean="0">
              <a:latin typeface="Arial"/>
              <a:cs typeface="Arial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2100" b="1" dirty="0" smtClean="0">
                <a:latin typeface="Arial"/>
                <a:cs typeface="Arial"/>
              </a:rPr>
              <a:t>Differentiate</a:t>
            </a:r>
            <a:r>
              <a:rPr lang="en-US" sz="2100" dirty="0" smtClean="0">
                <a:latin typeface="Arial"/>
                <a:cs typeface="Arial"/>
              </a:rPr>
              <a:t> feedback depending on </a:t>
            </a:r>
            <a:r>
              <a:rPr lang="en-US" sz="2100" dirty="0" smtClean="0">
                <a:latin typeface="Arial"/>
                <a:cs typeface="Arial"/>
              </a:rPr>
              <a:t>student.</a:t>
            </a:r>
          </a:p>
          <a:p>
            <a:pPr marL="742950" indent="-742950">
              <a:buFont typeface="+mj-lt"/>
              <a:buAutoNum type="arabicPeriod"/>
            </a:pPr>
            <a:endParaRPr lang="en-US" sz="2100" dirty="0">
              <a:latin typeface="Arial"/>
              <a:cs typeface="Arial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2100" dirty="0" smtClean="0">
                <a:latin typeface="Arial"/>
                <a:cs typeface="Arial"/>
              </a:rPr>
              <a:t>Use </a:t>
            </a:r>
            <a:r>
              <a:rPr lang="en-US" sz="2100" dirty="0">
                <a:latin typeface="Arial"/>
                <a:cs typeface="Arial"/>
              </a:rPr>
              <a:t>the 2</a:t>
            </a:r>
            <a:r>
              <a:rPr lang="en-US" sz="2100" baseline="30000" dirty="0">
                <a:latin typeface="Arial"/>
                <a:cs typeface="Arial"/>
              </a:rPr>
              <a:t>nd</a:t>
            </a:r>
            <a:r>
              <a:rPr lang="en-US" sz="2100" dirty="0">
                <a:latin typeface="Arial"/>
                <a:cs typeface="Arial"/>
              </a:rPr>
              <a:t> Draft as a basis for </a:t>
            </a:r>
            <a:r>
              <a:rPr lang="en-US" sz="2100" b="1" dirty="0">
                <a:latin typeface="Arial"/>
                <a:cs typeface="Arial"/>
              </a:rPr>
              <a:t>summative </a:t>
            </a:r>
            <a:r>
              <a:rPr lang="en-US" sz="2100" b="1" dirty="0" smtClean="0">
                <a:latin typeface="Arial"/>
                <a:cs typeface="Arial"/>
              </a:rPr>
              <a:t>assessment.</a:t>
            </a:r>
            <a:endParaRPr lang="en-US" sz="2100" dirty="0" smtClean="0">
              <a:latin typeface="Arial"/>
              <a:cs typeface="Arial"/>
            </a:endParaRPr>
          </a:p>
          <a:p>
            <a:pPr marL="742950" indent="-742950">
              <a:buFont typeface="+mj-lt"/>
              <a:buAutoNum type="arabicPeriod"/>
            </a:pPr>
            <a:endParaRPr lang="en-US" sz="2100" dirty="0">
              <a:latin typeface="Arial"/>
              <a:cs typeface="Arial"/>
            </a:endParaRPr>
          </a:p>
          <a:p>
            <a:pPr marL="742950" indent="-742950">
              <a:buFont typeface="+mj-lt"/>
              <a:buAutoNum type="arabicPeriod"/>
            </a:pPr>
            <a:endParaRPr lang="en-US" sz="2100" dirty="0" smtClean="0">
              <a:latin typeface="Arial"/>
              <a:cs typeface="Arial"/>
            </a:endParaRPr>
          </a:p>
          <a:p>
            <a:pPr marL="742950" indent="-742950">
              <a:buFont typeface="+mj-lt"/>
              <a:buAutoNum type="arabicPeriod"/>
            </a:pPr>
            <a:endParaRPr lang="en-US" sz="2100" dirty="0">
              <a:latin typeface="Arial"/>
              <a:cs typeface="Arial"/>
            </a:endParaRPr>
          </a:p>
          <a:p>
            <a:pPr marL="742950" indent="-742950">
              <a:buFont typeface="+mj-lt"/>
              <a:buAutoNum type="arabicPeriod"/>
            </a:pPr>
            <a:endParaRPr lang="en-US" sz="2100" dirty="0" smtClean="0">
              <a:latin typeface="Arial"/>
              <a:cs typeface="Arial"/>
            </a:endParaRPr>
          </a:p>
          <a:p>
            <a:pPr marL="742950" indent="-742950">
              <a:buFont typeface="+mj-lt"/>
              <a:buAutoNum type="arabicPeriod"/>
            </a:pPr>
            <a:endParaRPr lang="en-US" sz="2100" dirty="0">
              <a:latin typeface="Arial"/>
              <a:cs typeface="Arial"/>
            </a:endParaRPr>
          </a:p>
          <a:p>
            <a:pPr marL="742950" indent="-742950">
              <a:buFont typeface="+mj-lt"/>
              <a:buAutoNum type="arabicPeriod"/>
            </a:pPr>
            <a:endParaRPr lang="en-US" sz="2100" dirty="0" smtClean="0">
              <a:latin typeface="Arial"/>
              <a:cs typeface="Arial"/>
            </a:endParaRPr>
          </a:p>
          <a:p>
            <a:pPr marL="742950" indent="-742950">
              <a:lnSpc>
                <a:spcPct val="140000"/>
              </a:lnSpc>
              <a:buFont typeface="+mj-lt"/>
              <a:buAutoNum type="arabicPeriod"/>
            </a:pPr>
            <a:endParaRPr lang="en-US" sz="2100" dirty="0" smtClean="0">
              <a:latin typeface="Arial"/>
              <a:cs typeface="Arial"/>
            </a:endParaRPr>
          </a:p>
          <a:p>
            <a:pPr marL="742950" indent="-742950">
              <a:lnSpc>
                <a:spcPct val="140000"/>
              </a:lnSpc>
              <a:buFont typeface="+mj-lt"/>
              <a:buAutoNum type="arabicPeriod"/>
            </a:pPr>
            <a:endParaRPr lang="en-US" sz="2100" dirty="0" smtClean="0">
              <a:latin typeface="Arial"/>
              <a:cs typeface="Arial"/>
            </a:endParaRPr>
          </a:p>
          <a:p>
            <a:pPr>
              <a:lnSpc>
                <a:spcPct val="140000"/>
              </a:lnSpc>
            </a:pPr>
            <a:endParaRPr lang="en-US" sz="2100" b="1" dirty="0">
              <a:latin typeface="Arial"/>
              <a:cs typeface="Arial"/>
            </a:endParaRPr>
          </a:p>
          <a:p>
            <a:pPr>
              <a:lnSpc>
                <a:spcPct val="140000"/>
              </a:lnSpc>
            </a:pPr>
            <a:endParaRPr lang="en-US" sz="21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8375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800" dirty="0" smtClean="0">
                <a:latin typeface="Arial" panose="020B0604020202020204" pitchFamily="34" charset="0"/>
                <a:cs typeface="Arial" panose="020B0604020202020204" pitchFamily="34" charset="0"/>
              </a:rPr>
              <a:t>Lesson 5 (or 6):</a:t>
            </a:r>
          </a:p>
          <a:p>
            <a:r>
              <a:rPr lang="en-US" sz="10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Portfolio Prep</a:t>
            </a:r>
            <a:endParaRPr lang="en-US" sz="10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677656"/>
            <a:ext cx="9144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*Explain feedback</a:t>
            </a:r>
          </a:p>
          <a:p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Review 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requirements (including self-evaluation)</a:t>
            </a:r>
            <a:endParaRPr lang="en-US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More mini-conferences</a:t>
            </a:r>
          </a:p>
        </p:txBody>
      </p:sp>
      <p:sp>
        <p:nvSpPr>
          <p:cNvPr id="4" name="Rounded Rectangular Callout 3"/>
          <p:cNvSpPr/>
          <p:nvPr/>
        </p:nvSpPr>
        <p:spPr>
          <a:xfrm>
            <a:off x="4514640" y="3723545"/>
            <a:ext cx="4542451" cy="1163935"/>
          </a:xfrm>
          <a:prstGeom prst="wedgeRoundRectCallout">
            <a:avLst>
              <a:gd name="adj1" fmla="val -67178"/>
              <a:gd name="adj2" fmla="val -56626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560994" y="3970318"/>
            <a:ext cx="44903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Arial"/>
                <a:cs typeface="Arial"/>
              </a:rPr>
              <a:t>Hello! </a:t>
            </a:r>
            <a:r>
              <a:rPr lang="en-US" sz="2000" dirty="0" smtClean="0">
                <a:latin typeface="Arial"/>
                <a:cs typeface="Arial"/>
              </a:rPr>
              <a:t>We are two more opportunities </a:t>
            </a:r>
            <a:r>
              <a:rPr lang="en-US" sz="2000" dirty="0" smtClean="0">
                <a:latin typeface="Arial"/>
                <a:cs typeface="Arial"/>
              </a:rPr>
              <a:t>for </a:t>
            </a:r>
            <a:r>
              <a:rPr lang="en-US" sz="2000" b="1" dirty="0" smtClean="0">
                <a:latin typeface="Arial"/>
                <a:cs typeface="Arial"/>
              </a:rPr>
              <a:t>Formative Assessment</a:t>
            </a:r>
            <a:r>
              <a:rPr lang="en-US" sz="2000" dirty="0" smtClean="0">
                <a:latin typeface="Arial"/>
                <a:cs typeface="Arial"/>
              </a:rPr>
              <a:t>!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42462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800" dirty="0" smtClean="0">
                <a:latin typeface="Arial" panose="020B0604020202020204" pitchFamily="34" charset="0"/>
                <a:cs typeface="Arial" panose="020B0604020202020204" pitchFamily="34" charset="0"/>
              </a:rPr>
              <a:t>Lesson 6 (or 5):</a:t>
            </a:r>
          </a:p>
          <a:p>
            <a:r>
              <a:rPr lang="en-US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Error Correction Game</a:t>
            </a:r>
            <a:endParaRPr lang="en-US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7817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9561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latin typeface="Arial"/>
                <a:cs typeface="Arial"/>
              </a:rPr>
              <a:t>Mistakes</a:t>
            </a:r>
            <a:endParaRPr lang="en-US" sz="8000" b="1" dirty="0">
              <a:latin typeface="Arial"/>
              <a:cs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913419"/>
            <a:ext cx="9144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solidFill>
                  <a:srgbClr val="008000"/>
                </a:solidFill>
                <a:latin typeface="Arial"/>
                <a:cs typeface="Arial"/>
              </a:rPr>
              <a:t>Learning Opportunities</a:t>
            </a:r>
            <a:endParaRPr lang="en-US" sz="8000" b="1" dirty="0">
              <a:solidFill>
                <a:srgbClr val="008000"/>
              </a:solidFill>
              <a:latin typeface="Arial"/>
              <a:cs typeface="Arial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62575" y="874263"/>
            <a:ext cx="5880533" cy="22884"/>
          </a:xfrm>
          <a:prstGeom prst="line">
            <a:avLst/>
          </a:prstGeom>
          <a:ln w="762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8306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01691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latin typeface="Arial"/>
                <a:cs typeface="Arial"/>
              </a:rPr>
              <a:t>1. Tense</a:t>
            </a:r>
            <a:endParaRPr lang="en-US" sz="6000" b="1" dirty="0">
              <a:latin typeface="Arial"/>
              <a:cs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1428" y="1111880"/>
            <a:ext cx="83774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"/>
                <a:cs typeface="Arial"/>
              </a:rPr>
              <a:t>I create this awesome PPT presentation </a:t>
            </a:r>
          </a:p>
          <a:p>
            <a:r>
              <a:rPr lang="en-US" sz="3200" dirty="0" smtClean="0">
                <a:latin typeface="Arial"/>
                <a:cs typeface="Arial"/>
              </a:rPr>
              <a:t>last week.</a:t>
            </a:r>
            <a:endParaRPr lang="en-US" sz="3200" dirty="0"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4592" y="2703514"/>
            <a:ext cx="88594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"/>
                <a:cs typeface="Arial"/>
              </a:rPr>
              <a:t>My family ______ on vacation every year. </a:t>
            </a:r>
          </a:p>
          <a:p>
            <a:r>
              <a:rPr lang="en-US" sz="3200" dirty="0" smtClean="0">
                <a:latin typeface="Arial"/>
                <a:cs typeface="Arial"/>
              </a:rPr>
              <a:t>Last year, we ______ to </a:t>
            </a:r>
            <a:r>
              <a:rPr lang="en-US" sz="3200" dirty="0" err="1" smtClean="0">
                <a:latin typeface="Arial"/>
                <a:cs typeface="Arial"/>
              </a:rPr>
              <a:t>Jeju</a:t>
            </a:r>
            <a:r>
              <a:rPr lang="en-US" sz="3200" dirty="0" smtClean="0">
                <a:latin typeface="Arial"/>
                <a:cs typeface="Arial"/>
              </a:rPr>
              <a:t> for one week.</a:t>
            </a:r>
            <a:endParaRPr lang="en-US" sz="3200" dirty="0"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8696" y="4296611"/>
            <a:ext cx="353251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"/>
                <a:cs typeface="Arial"/>
              </a:rPr>
              <a:t>*verb = to go</a:t>
            </a:r>
            <a:endParaRPr lang="en-US" sz="320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0889" y="1111880"/>
            <a:ext cx="83774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"/>
                <a:cs typeface="Arial"/>
              </a:rPr>
              <a:t>I </a:t>
            </a:r>
            <a:r>
              <a:rPr lang="en-US" sz="3200" b="1" dirty="0" smtClean="0">
                <a:solidFill>
                  <a:srgbClr val="008000"/>
                </a:solidFill>
                <a:latin typeface="Arial"/>
                <a:cs typeface="Arial"/>
              </a:rPr>
              <a:t>created</a:t>
            </a:r>
            <a:r>
              <a:rPr lang="en-US" sz="3200" dirty="0" smtClean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lang="en-US" sz="3200" dirty="0" smtClean="0">
                <a:latin typeface="Arial"/>
                <a:cs typeface="Arial"/>
              </a:rPr>
              <a:t>this awesome PPT presentation last week.</a:t>
            </a:r>
            <a:endParaRPr lang="en-US" sz="320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4592" y="2703514"/>
            <a:ext cx="88594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"/>
                <a:cs typeface="Arial"/>
              </a:rPr>
              <a:t>My family </a:t>
            </a:r>
            <a:r>
              <a:rPr lang="en-US" sz="3200" b="1" dirty="0" smtClean="0">
                <a:solidFill>
                  <a:srgbClr val="008000"/>
                </a:solidFill>
                <a:latin typeface="Arial"/>
                <a:cs typeface="Arial"/>
              </a:rPr>
              <a:t>goes</a:t>
            </a:r>
            <a:r>
              <a:rPr lang="en-US" sz="3200" dirty="0" smtClean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lang="en-US" sz="3200" dirty="0" smtClean="0">
                <a:latin typeface="Arial"/>
                <a:cs typeface="Arial"/>
              </a:rPr>
              <a:t>on vacation every year. </a:t>
            </a:r>
          </a:p>
          <a:p>
            <a:r>
              <a:rPr lang="en-US" sz="3200" dirty="0" smtClean="0">
                <a:latin typeface="Arial"/>
                <a:cs typeface="Arial"/>
              </a:rPr>
              <a:t>Last year, we </a:t>
            </a:r>
            <a:r>
              <a:rPr lang="en-US" sz="3200" b="1" dirty="0" smtClean="0">
                <a:solidFill>
                  <a:srgbClr val="008000"/>
                </a:solidFill>
                <a:latin typeface="Arial"/>
                <a:cs typeface="Arial"/>
              </a:rPr>
              <a:t>went</a:t>
            </a:r>
            <a:r>
              <a:rPr lang="en-US" sz="3200" dirty="0" smtClean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lang="en-US" sz="3200" dirty="0" smtClean="0">
                <a:latin typeface="Arial"/>
                <a:cs typeface="Arial"/>
              </a:rPr>
              <a:t>to </a:t>
            </a:r>
            <a:r>
              <a:rPr lang="en-US" sz="3200" dirty="0" err="1" smtClean="0">
                <a:latin typeface="Arial"/>
                <a:cs typeface="Arial"/>
              </a:rPr>
              <a:t>Jeju</a:t>
            </a:r>
            <a:r>
              <a:rPr lang="en-US" sz="3200" dirty="0" smtClean="0">
                <a:latin typeface="Arial"/>
                <a:cs typeface="Arial"/>
              </a:rPr>
              <a:t> for one week.</a:t>
            </a:r>
            <a:endParaRPr lang="en-US" sz="3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23254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  <p:bldP spid="5" grpId="0"/>
      <p:bldP spid="6" grpId="0"/>
      <p:bldP spid="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01691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latin typeface="Arial"/>
                <a:cs typeface="Arial"/>
              </a:rPr>
              <a:t>2. Agreement</a:t>
            </a:r>
            <a:endParaRPr lang="en-US" sz="6000" b="1" dirty="0">
              <a:latin typeface="Arial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3576" y="1499028"/>
            <a:ext cx="837747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/>
                <a:cs typeface="Arial"/>
              </a:rPr>
              <a:t>In </a:t>
            </a:r>
            <a:r>
              <a:rPr lang="en-US" sz="3200" dirty="0">
                <a:latin typeface="Arial"/>
                <a:cs typeface="Arial"/>
              </a:rPr>
              <a:t>my opinion, </a:t>
            </a:r>
            <a:r>
              <a:rPr lang="en-US" sz="3200" dirty="0" smtClean="0">
                <a:latin typeface="Arial"/>
                <a:cs typeface="Arial"/>
              </a:rPr>
              <a:t>my </a:t>
            </a:r>
            <a:r>
              <a:rPr lang="en-US" sz="3200" dirty="0">
                <a:latin typeface="Arial"/>
                <a:cs typeface="Arial"/>
              </a:rPr>
              <a:t>experiences in </a:t>
            </a:r>
            <a:r>
              <a:rPr lang="en-US" sz="3200" dirty="0" smtClean="0">
                <a:latin typeface="Arial"/>
                <a:cs typeface="Arial"/>
              </a:rPr>
              <a:t>the USA </a:t>
            </a:r>
            <a:r>
              <a:rPr lang="en-US" sz="3200" dirty="0">
                <a:latin typeface="Arial"/>
                <a:cs typeface="Arial"/>
              </a:rPr>
              <a:t>was wonderful!</a:t>
            </a:r>
            <a:r>
              <a:rPr lang="en-US" sz="3200" dirty="0" smtClean="0">
                <a:effectLst/>
                <a:latin typeface="Arial"/>
                <a:cs typeface="Arial"/>
              </a:rPr>
              <a:t> </a:t>
            </a:r>
            <a:endParaRPr lang="en-US" sz="3200" dirty="0">
              <a:latin typeface="Arial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13576" y="3119990"/>
            <a:ext cx="837747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/>
                <a:cs typeface="Arial"/>
              </a:rPr>
              <a:t>I didn’t learn nothing from the presentation.</a:t>
            </a:r>
            <a:endParaRPr lang="en-US" sz="3200" dirty="0">
              <a:latin typeface="Arial"/>
              <a:cs typeface="Arial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709398" y="2089155"/>
            <a:ext cx="2188879" cy="0"/>
          </a:xfrm>
          <a:prstGeom prst="line">
            <a:avLst/>
          </a:prstGeom>
          <a:ln w="57150" cmpd="sng"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02639" y="2536805"/>
            <a:ext cx="725346" cy="0"/>
          </a:xfrm>
          <a:prstGeom prst="line">
            <a:avLst/>
          </a:prstGeom>
          <a:ln w="57150" cmpd="sng"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716239" y="3704766"/>
            <a:ext cx="1328223" cy="0"/>
          </a:xfrm>
          <a:prstGeom prst="line">
            <a:avLst/>
          </a:prstGeom>
          <a:ln w="57150" cmpd="sng"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20865" y="3704766"/>
            <a:ext cx="1020366" cy="0"/>
          </a:xfrm>
          <a:prstGeom prst="line">
            <a:avLst/>
          </a:prstGeom>
          <a:ln w="57150" cmpd="sng"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3254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01691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latin typeface="Arial"/>
                <a:cs typeface="Arial"/>
              </a:rPr>
              <a:t>3. Groups of People</a:t>
            </a:r>
            <a:endParaRPr lang="en-US" sz="6000" b="1" dirty="0">
              <a:latin typeface="Arial"/>
              <a:cs typeface="Arial"/>
            </a:endParaRPr>
          </a:p>
        </p:txBody>
      </p:sp>
      <p:pic>
        <p:nvPicPr>
          <p:cNvPr id="6" name="Picture 5" descr="IMG_1869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03" b="4740"/>
          <a:stretch/>
        </p:blipFill>
        <p:spPr>
          <a:xfrm>
            <a:off x="1482908" y="1016987"/>
            <a:ext cx="6282905" cy="412651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82908" y="1098542"/>
            <a:ext cx="1621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FF"/>
                </a:solidFill>
                <a:latin typeface="Arial"/>
                <a:cs typeface="Arial"/>
              </a:rPr>
              <a:t>Me</a:t>
            </a:r>
            <a:endParaRPr lang="en-US" sz="36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16031" y="1421707"/>
            <a:ext cx="2482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Arial"/>
                <a:cs typeface="Arial"/>
              </a:rPr>
              <a:t>Friends</a:t>
            </a:r>
            <a:endParaRPr lang="en-US" sz="36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23254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686" y="335284"/>
            <a:ext cx="83774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rial"/>
                <a:cs typeface="Arial"/>
              </a:rPr>
              <a:t>Subject (we):</a:t>
            </a:r>
            <a:br>
              <a:rPr lang="en-US" sz="4000" dirty="0" smtClean="0">
                <a:latin typeface="Arial"/>
                <a:cs typeface="Arial"/>
              </a:rPr>
            </a:br>
            <a:r>
              <a:rPr lang="en-US" sz="4000" dirty="0">
                <a:solidFill>
                  <a:srgbClr val="008000"/>
                </a:solidFill>
                <a:latin typeface="Arial"/>
                <a:cs typeface="Arial"/>
              </a:rPr>
              <a:t/>
            </a:r>
            <a:br>
              <a:rPr lang="en-US" sz="4000" dirty="0">
                <a:solidFill>
                  <a:srgbClr val="008000"/>
                </a:solidFill>
                <a:latin typeface="Arial"/>
                <a:cs typeface="Arial"/>
              </a:rPr>
            </a:br>
            <a:r>
              <a:rPr lang="en-US" sz="4000" dirty="0" smtClean="0">
                <a:latin typeface="Arial"/>
                <a:cs typeface="Arial"/>
              </a:rPr>
              <a:t>stole a painting.</a:t>
            </a:r>
            <a:r>
              <a:rPr lang="en-US" sz="4000" b="1" dirty="0" smtClean="0">
                <a:latin typeface="Arial"/>
                <a:cs typeface="Arial"/>
              </a:rPr>
              <a:t> </a:t>
            </a:r>
            <a:endParaRPr lang="en-US" sz="4000" b="1" dirty="0"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5166" y="331178"/>
            <a:ext cx="83774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rial"/>
                <a:cs typeface="Arial"/>
              </a:rPr>
              <a:t>Subject (we):</a:t>
            </a:r>
            <a:br>
              <a:rPr lang="en-US" sz="4000" dirty="0" smtClean="0">
                <a:latin typeface="Arial"/>
                <a:cs typeface="Arial"/>
              </a:rPr>
            </a:br>
            <a:r>
              <a:rPr lang="en-US" sz="4000" b="1" dirty="0" smtClean="0">
                <a:solidFill>
                  <a:srgbClr val="008000"/>
                </a:solidFill>
                <a:latin typeface="Arial"/>
                <a:cs typeface="Arial"/>
              </a:rPr>
              <a:t>My </a:t>
            </a:r>
            <a:r>
              <a:rPr lang="en-US" sz="4000" b="1" dirty="0">
                <a:solidFill>
                  <a:srgbClr val="008000"/>
                </a:solidFill>
                <a:latin typeface="Arial"/>
                <a:cs typeface="Arial"/>
              </a:rPr>
              <a:t>friends and </a:t>
            </a:r>
            <a:r>
              <a:rPr lang="en-US" sz="4000" b="1" u="sng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br>
              <a:rPr lang="en-US" sz="4000" b="1" u="sng" dirty="0" smtClean="0">
                <a:solidFill>
                  <a:srgbClr val="008000"/>
                </a:solidFill>
                <a:latin typeface="Arial"/>
                <a:cs typeface="Arial"/>
              </a:rPr>
            </a:br>
            <a:r>
              <a:rPr lang="en-US" sz="4000" dirty="0" smtClean="0">
                <a:latin typeface="Arial"/>
                <a:cs typeface="Arial"/>
              </a:rPr>
              <a:t>stole a painting.</a:t>
            </a:r>
            <a:r>
              <a:rPr lang="en-US" sz="4000" b="1" dirty="0" smtClean="0">
                <a:latin typeface="Arial"/>
                <a:cs typeface="Arial"/>
              </a:rPr>
              <a:t> </a:t>
            </a:r>
            <a:endParaRPr lang="en-US" sz="4000" b="1" dirty="0">
              <a:latin typeface="Arial"/>
              <a:cs typeface="Arial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5954177" y="178752"/>
            <a:ext cx="3058459" cy="2258669"/>
            <a:chOff x="5453872" y="38086"/>
            <a:chExt cx="3528885" cy="260607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/>
            <a:srcRect b="5685"/>
            <a:stretch/>
          </p:blipFill>
          <p:spPr>
            <a:xfrm>
              <a:off x="5453872" y="38086"/>
              <a:ext cx="3528885" cy="2606078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63579" y="782622"/>
              <a:ext cx="1098678" cy="1370069"/>
            </a:xfrm>
            <a:prstGeom prst="rect">
              <a:avLst/>
            </a:prstGeom>
          </p:spPr>
        </p:pic>
        <p:pic>
          <p:nvPicPr>
            <p:cNvPr id="6" name="Picture 5" descr="IMG_3638.jpg"/>
            <p:cNvPicPr>
              <a:picLocks noChangeAspect="1"/>
            </p:cNvPicPr>
            <p:nvPr/>
          </p:nvPicPr>
          <p:blipFill rotWithShape="1">
            <a:blip r:embed="rId5" cstate="email">
              <a:alphaModFix amt="86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8742" b="75041" l="34498" r="63695">
                          <a14:foregroundMark x1="38327" y1="35212" x2="38327" y2="35212"/>
                          <a14:foregroundMark x1="36734" y1="40850" x2="36734" y2="40850"/>
                          <a14:foregroundMark x1="44148" y1="14379" x2="44148" y2="14379"/>
                          <a14:foregroundMark x1="38603" y1="13317" x2="38603" y2="13317"/>
                          <a14:foregroundMark x1="41759" y1="13685" x2="41759" y2="13685"/>
                          <a14:foregroundMark x1="35692" y1="15114" x2="35692" y2="15114"/>
                          <a14:foregroundMark x1="51042" y1="14052" x2="51042" y2="14052"/>
                          <a14:foregroundMark x1="57384" y1="15114" x2="57384" y2="15114"/>
                          <a14:foregroundMark x1="54197" y1="8742" x2="54197" y2="8742"/>
                          <a14:foregroundMark x1="53401" y1="15441" x2="53401" y2="15441"/>
                          <a14:foregroundMark x1="56311" y1="62010" x2="56311" y2="62010"/>
                          <a14:foregroundMark x1="52359" y1="72222" x2="52359" y2="72222"/>
                          <a14:foregroundMark x1="49173" y1="59191" x2="49173" y2="59191"/>
                          <a14:foregroundMark x1="54197" y1="66585" x2="54197" y2="66585"/>
                          <a14:foregroundMark x1="50245" y1="75041" x2="50245" y2="75041"/>
                          <a14:foregroundMark x1="39400" y1="38358" x2="39400" y2="3835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04" t="4515" r="32594" b="22919"/>
            <a:stretch/>
          </p:blipFill>
          <p:spPr>
            <a:xfrm rot="547151">
              <a:off x="6443438" y="842014"/>
              <a:ext cx="506700" cy="755483"/>
            </a:xfrm>
            <a:prstGeom prst="rect">
              <a:avLst/>
            </a:prstGeom>
          </p:spPr>
        </p:pic>
      </p:grpSp>
      <p:sp>
        <p:nvSpPr>
          <p:cNvPr id="7" name="TextBox 6"/>
          <p:cNvSpPr txBox="1"/>
          <p:nvPr/>
        </p:nvSpPr>
        <p:spPr>
          <a:xfrm>
            <a:off x="640686" y="2839588"/>
            <a:ext cx="83774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rial"/>
                <a:cs typeface="Arial"/>
              </a:rPr>
              <a:t>Object (us):</a:t>
            </a:r>
            <a:br>
              <a:rPr lang="en-US" sz="4000" dirty="0" smtClean="0">
                <a:latin typeface="Arial"/>
                <a:cs typeface="Arial"/>
              </a:rPr>
            </a:br>
            <a:r>
              <a:rPr lang="en-US" sz="4000" dirty="0" smtClean="0">
                <a:latin typeface="Arial"/>
                <a:cs typeface="Arial"/>
              </a:rPr>
              <a:t>The police officer arrested</a:t>
            </a:r>
          </a:p>
          <a:p>
            <a:r>
              <a:rPr lang="en-US" sz="4000" b="1" dirty="0" smtClean="0">
                <a:solidFill>
                  <a:srgbClr val="008000"/>
                </a:solidFill>
                <a:latin typeface="Arial"/>
                <a:cs typeface="Arial"/>
              </a:rPr>
              <a:t>                                 </a:t>
            </a:r>
            <a:r>
              <a:rPr lang="en-US" sz="4000" b="1" dirty="0" smtClean="0">
                <a:latin typeface="Arial"/>
                <a:cs typeface="Arial"/>
              </a:rPr>
              <a:t>.</a:t>
            </a:r>
            <a:endParaRPr lang="en-US" sz="4000" b="1" dirty="0">
              <a:latin typeface="Arial"/>
              <a:cs typeface="Arial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70210" y="3764650"/>
            <a:ext cx="2073790" cy="13788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48678" y="2849023"/>
            <a:ext cx="61275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rial"/>
                <a:cs typeface="Arial"/>
              </a:rPr>
              <a:t>Object (us):</a:t>
            </a:r>
            <a:br>
              <a:rPr lang="en-US" sz="4000" dirty="0" smtClean="0">
                <a:latin typeface="Arial"/>
                <a:cs typeface="Arial"/>
              </a:rPr>
            </a:br>
            <a:r>
              <a:rPr lang="en-US" sz="4000" dirty="0" smtClean="0">
                <a:latin typeface="Arial"/>
                <a:cs typeface="Arial"/>
              </a:rPr>
              <a:t>The police officer arrested</a:t>
            </a:r>
          </a:p>
          <a:p>
            <a:r>
              <a:rPr lang="en-US" sz="4000" b="1" dirty="0" smtClean="0">
                <a:solidFill>
                  <a:srgbClr val="008000"/>
                </a:solidFill>
                <a:latin typeface="Arial"/>
                <a:cs typeface="Arial"/>
              </a:rPr>
              <a:t>my friends and </a:t>
            </a:r>
            <a:r>
              <a:rPr lang="en-US" sz="4000" b="1" u="sng" dirty="0" smtClean="0">
                <a:solidFill>
                  <a:srgbClr val="008000"/>
                </a:solidFill>
                <a:latin typeface="Arial"/>
                <a:cs typeface="Arial"/>
              </a:rPr>
              <a:t>me</a:t>
            </a:r>
            <a:r>
              <a:rPr lang="en-US" sz="4000" b="1" dirty="0" smtClean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lang="en-US" sz="4000" b="1" dirty="0" smtClean="0">
                <a:latin typeface="Arial"/>
                <a:cs typeface="Arial"/>
              </a:rPr>
              <a:t>.</a:t>
            </a:r>
            <a:endParaRPr lang="en-US" sz="40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23254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9979" y="565495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threePt" dir="t"/>
            </a:scene3d>
            <a:sp3d/>
          </a:bodyPr>
          <a:lstStyle/>
          <a:p>
            <a:pPr algn="ctr"/>
            <a:r>
              <a:rPr lang="en-US" sz="6000" b="1" cap="none" spc="0" dirty="0" smtClean="0">
                <a:ln w="12700">
                  <a:solidFill>
                    <a:srgbClr val="008000"/>
                  </a:solidFill>
                  <a:prstDash val="solid"/>
                </a:ln>
                <a:solidFill>
                  <a:srgbClr val="008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Inspect and Correct</a:t>
            </a:r>
            <a:endParaRPr lang="en-US" sz="6000" b="1" cap="none" spc="0" dirty="0">
              <a:ln w="12700">
                <a:solidFill>
                  <a:srgbClr val="008000"/>
                </a:solidFill>
                <a:prstDash val="solid"/>
              </a:ln>
              <a:solidFill>
                <a:srgbClr val="008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517224"/>
            <a:ext cx="9144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/>
              <a:buChar char="•"/>
            </a:pPr>
            <a:r>
              <a:rPr lang="en-US" sz="3200" dirty="0" smtClean="0">
                <a:latin typeface="Arial"/>
                <a:cs typeface="Arial"/>
              </a:rPr>
              <a:t>Search for errors, and then write the correct answer on on your white board.</a:t>
            </a:r>
          </a:p>
          <a:p>
            <a:pPr marL="685800" indent="-685800">
              <a:buFont typeface="Arial"/>
              <a:buChar char="•"/>
            </a:pPr>
            <a:endParaRPr lang="en-US" sz="3200" dirty="0">
              <a:latin typeface="Arial"/>
              <a:cs typeface="Arial"/>
            </a:endParaRPr>
          </a:p>
          <a:p>
            <a:pPr marL="685800" indent="-685800">
              <a:buFont typeface="Arial"/>
              <a:buChar char="•"/>
            </a:pPr>
            <a:r>
              <a:rPr lang="en-US" sz="3200" dirty="0" smtClean="0">
                <a:latin typeface="Arial"/>
                <a:cs typeface="Arial"/>
              </a:rPr>
              <a:t>Don’t let other groups see your answers.</a:t>
            </a:r>
            <a:endParaRPr lang="en-US" sz="3200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65" y="126821"/>
            <a:ext cx="1320112" cy="13201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5510" y="1192027"/>
            <a:ext cx="1348955" cy="1158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254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22940" y="757521"/>
            <a:ext cx="83072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"/>
                <a:cs typeface="Arial"/>
              </a:rPr>
              <a:t>Each team gets </a:t>
            </a:r>
            <a:r>
              <a:rPr lang="en-US" sz="3200" b="1" u="sng" dirty="0" smtClean="0">
                <a:latin typeface="Arial"/>
                <a:cs typeface="Arial"/>
              </a:rPr>
              <a:t>2 </a:t>
            </a:r>
            <a:r>
              <a:rPr lang="en-US" sz="3200" b="1" i="1" u="sng" dirty="0" smtClean="0">
                <a:latin typeface="Arial"/>
                <a:cs typeface="Arial"/>
              </a:rPr>
              <a:t>rolls</a:t>
            </a:r>
            <a:r>
              <a:rPr lang="en-US" sz="3200" b="1" i="1" dirty="0" smtClean="0">
                <a:latin typeface="Arial"/>
                <a:cs typeface="Arial"/>
              </a:rPr>
              <a:t> maximum</a:t>
            </a:r>
            <a:r>
              <a:rPr lang="en-US" sz="3200" b="1" dirty="0" smtClean="0">
                <a:latin typeface="Arial"/>
                <a:cs typeface="Arial"/>
              </a:rPr>
              <a:t> that can be used after a correct answer.</a:t>
            </a:r>
            <a:endParaRPr lang="en-US" sz="3200" b="1" i="1" dirty="0" smtClean="0"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1913" y="2125489"/>
            <a:ext cx="404607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>
                <a:latin typeface="Arial"/>
                <a:cs typeface="Arial"/>
              </a:rPr>
              <a:t>EVEN</a:t>
            </a:r>
          </a:p>
          <a:p>
            <a:r>
              <a:rPr lang="en-US" sz="3200" b="1" dirty="0" smtClean="0">
                <a:latin typeface="Arial"/>
                <a:cs typeface="Arial"/>
              </a:rPr>
              <a:t>6 = Double Points</a:t>
            </a:r>
          </a:p>
          <a:p>
            <a:r>
              <a:rPr lang="en-US" sz="3200" dirty="0" smtClean="0">
                <a:latin typeface="Arial"/>
                <a:cs typeface="Arial"/>
              </a:rPr>
              <a:t>4 = +40</a:t>
            </a:r>
          </a:p>
          <a:p>
            <a:r>
              <a:rPr lang="en-US" sz="3200" dirty="0" smtClean="0">
                <a:latin typeface="Arial"/>
                <a:cs typeface="Arial"/>
              </a:rPr>
              <a:t>2 = +20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2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/>
                <a:cs typeface="Arial"/>
              </a:rPr>
              <a:t>Other rules:</a:t>
            </a:r>
            <a:endParaRPr lang="en-US" sz="3200" b="1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31983" y="2130087"/>
            <a:ext cx="413273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>
                <a:solidFill>
                  <a:srgbClr val="FF0000"/>
                </a:solidFill>
                <a:latin typeface="Arial"/>
                <a:cs typeface="Arial"/>
              </a:rPr>
              <a:t>ODD</a:t>
            </a:r>
          </a:p>
          <a:p>
            <a:r>
              <a:rPr lang="en-US" sz="3200" b="1" dirty="0" smtClean="0">
                <a:solidFill>
                  <a:srgbClr val="FF0000"/>
                </a:solidFill>
                <a:latin typeface="Arial"/>
                <a:cs typeface="Arial"/>
              </a:rPr>
              <a:t>5 = Lose All Points</a:t>
            </a:r>
          </a:p>
          <a:p>
            <a:r>
              <a:rPr lang="en-US" sz="3200" dirty="0" smtClean="0">
                <a:solidFill>
                  <a:srgbClr val="FF0000"/>
                </a:solidFill>
                <a:latin typeface="Arial"/>
                <a:cs typeface="Arial"/>
              </a:rPr>
              <a:t>3 = -30</a:t>
            </a:r>
          </a:p>
          <a:p>
            <a:r>
              <a:rPr lang="en-US" sz="3200" dirty="0" smtClean="0">
                <a:solidFill>
                  <a:srgbClr val="FF0000"/>
                </a:solidFill>
                <a:latin typeface="Arial"/>
                <a:cs typeface="Arial"/>
              </a:rPr>
              <a:t>1 = -10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17451" t="16829" r="18715" b="16483"/>
          <a:stretch/>
        </p:blipFill>
        <p:spPr>
          <a:xfrm>
            <a:off x="7782703" y="3721362"/>
            <a:ext cx="1361297" cy="1422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052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615895" y="2040837"/>
            <a:ext cx="18466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endParaRPr lang="en-US" sz="4400" dirty="0"/>
          </a:p>
        </p:txBody>
      </p:sp>
      <p:sp>
        <p:nvSpPr>
          <p:cNvPr id="4" name="Rectangle 3"/>
          <p:cNvSpPr/>
          <p:nvPr/>
        </p:nvSpPr>
        <p:spPr>
          <a:xfrm>
            <a:off x="1" y="131331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Inspect</a:t>
            </a:r>
            <a:endParaRPr lang="en-US" sz="6000" b="1" cap="none" spc="0" dirty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85269" y="4365251"/>
            <a:ext cx="290444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800" b="1" dirty="0" smtClean="0">
                <a:latin typeface="Arial"/>
                <a:cs typeface="Arial"/>
              </a:rPr>
              <a:t>10 points</a:t>
            </a:r>
            <a:endParaRPr lang="en-US" sz="3800" b="1" dirty="0">
              <a:latin typeface="Arial"/>
              <a:cs typeface="Arial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09" y="69412"/>
            <a:ext cx="1320112" cy="9900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6185" y="1587364"/>
            <a:ext cx="805483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>
                <a:latin typeface="Arial"/>
                <a:cs typeface="Arial"/>
              </a:rPr>
              <a:t>We can cure our disease by </a:t>
            </a:r>
            <a:r>
              <a:rPr lang="en-US" sz="3800" b="1" dirty="0">
                <a:latin typeface="Arial"/>
                <a:cs typeface="Arial"/>
              </a:rPr>
              <a:t>seeing doctor</a:t>
            </a:r>
            <a:r>
              <a:rPr lang="en-US" sz="3800" dirty="0">
                <a:latin typeface="Arial"/>
                <a:cs typeface="Arial"/>
              </a:rPr>
              <a:t> and </a:t>
            </a:r>
            <a:r>
              <a:rPr lang="en-US" sz="3800" b="1" dirty="0">
                <a:latin typeface="Arial"/>
                <a:cs typeface="Arial"/>
              </a:rPr>
              <a:t>eating medicine</a:t>
            </a:r>
            <a:r>
              <a:rPr lang="en-US" sz="3800" dirty="0">
                <a:latin typeface="Arial"/>
                <a:cs typeface="Arial"/>
              </a:rPr>
              <a:t>, or by taking a rest.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0799" y="3798990"/>
            <a:ext cx="818239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latin typeface="Arial"/>
                <a:cs typeface="Arial"/>
              </a:rPr>
              <a:t>Hint:</a:t>
            </a:r>
            <a:r>
              <a:rPr lang="en-US" sz="2600" i="1" dirty="0" smtClean="0">
                <a:latin typeface="Arial"/>
                <a:cs typeface="Arial"/>
              </a:rPr>
              <a:t> You should </a:t>
            </a:r>
            <a:r>
              <a:rPr lang="en-US" sz="2600" b="1" i="1" dirty="0" smtClean="0">
                <a:latin typeface="Arial"/>
                <a:cs typeface="Arial"/>
              </a:rPr>
              <a:t>fix both bold parts</a:t>
            </a:r>
            <a:r>
              <a:rPr lang="en-US" sz="2600" i="1" dirty="0" smtClean="0">
                <a:latin typeface="Arial"/>
                <a:cs typeface="Arial"/>
              </a:rPr>
              <a:t>.</a:t>
            </a:r>
            <a:endParaRPr lang="en-US" sz="2600" i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48637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615895" y="2040837"/>
            <a:ext cx="18466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5985269" y="4365251"/>
            <a:ext cx="290444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800" b="1" dirty="0" smtClean="0">
                <a:latin typeface="Arial"/>
                <a:cs typeface="Arial"/>
              </a:rPr>
              <a:t>10 points</a:t>
            </a:r>
            <a:endParaRPr lang="en-US" sz="3800" b="1" dirty="0">
              <a:latin typeface="Arial"/>
              <a:cs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4083127"/>
            <a:ext cx="1646242" cy="106037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76185" y="1587364"/>
            <a:ext cx="805483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>
                <a:latin typeface="Arial"/>
                <a:cs typeface="Arial"/>
              </a:rPr>
              <a:t>We can cure our disease by seeing </a:t>
            </a:r>
            <a:r>
              <a:rPr lang="en-US" sz="3800" dirty="0" smtClean="0">
                <a:latin typeface="Arial"/>
                <a:cs typeface="Arial"/>
              </a:rPr>
              <a:t> </a:t>
            </a:r>
            <a:r>
              <a:rPr lang="en-US" sz="3800" b="1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lang="en-US" sz="3800" dirty="0" smtClean="0">
                <a:latin typeface="Arial"/>
                <a:cs typeface="Arial"/>
              </a:rPr>
              <a:t> doctor </a:t>
            </a:r>
            <a:r>
              <a:rPr lang="en-US" sz="3800" dirty="0">
                <a:latin typeface="Arial"/>
                <a:cs typeface="Arial"/>
              </a:rPr>
              <a:t>and </a:t>
            </a:r>
            <a:r>
              <a:rPr lang="en-US" sz="3800" b="1" dirty="0" smtClean="0">
                <a:solidFill>
                  <a:srgbClr val="008000"/>
                </a:solidFill>
                <a:latin typeface="Arial"/>
                <a:cs typeface="Arial"/>
              </a:rPr>
              <a:t>taking medicine</a:t>
            </a:r>
            <a:r>
              <a:rPr lang="en-US" sz="3800" dirty="0" smtClean="0">
                <a:latin typeface="Arial"/>
                <a:cs typeface="Arial"/>
              </a:rPr>
              <a:t>, </a:t>
            </a:r>
            <a:r>
              <a:rPr lang="en-US" sz="3800" dirty="0">
                <a:latin typeface="Arial"/>
                <a:cs typeface="Arial"/>
              </a:rPr>
              <a:t>or by taking a rest. </a:t>
            </a:r>
          </a:p>
        </p:txBody>
      </p:sp>
      <p:sp>
        <p:nvSpPr>
          <p:cNvPr id="8" name="Rectangle 7"/>
          <p:cNvSpPr/>
          <p:nvPr/>
        </p:nvSpPr>
        <p:spPr>
          <a:xfrm>
            <a:off x="1" y="131331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2700">
                  <a:solidFill>
                    <a:srgbClr val="008000"/>
                  </a:solidFill>
                  <a:prstDash val="solid"/>
                </a:ln>
                <a:solidFill>
                  <a:srgbClr val="008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Correct</a:t>
            </a:r>
            <a:endParaRPr lang="en-US" sz="6000" b="1" cap="none" spc="0" dirty="0">
              <a:ln w="12700">
                <a:solidFill>
                  <a:srgbClr val="008000"/>
                </a:solidFill>
                <a:prstDash val="solid"/>
              </a:ln>
              <a:solidFill>
                <a:srgbClr val="008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26436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615895" y="2040837"/>
            <a:ext cx="18466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endParaRPr lang="en-US" sz="4400" dirty="0"/>
          </a:p>
        </p:txBody>
      </p:sp>
      <p:sp>
        <p:nvSpPr>
          <p:cNvPr id="9" name="TextBox 8"/>
          <p:cNvSpPr txBox="1"/>
          <p:nvPr/>
        </p:nvSpPr>
        <p:spPr>
          <a:xfrm>
            <a:off x="5985269" y="4365251"/>
            <a:ext cx="290444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800" b="1" dirty="0" smtClean="0">
                <a:latin typeface="Arial"/>
                <a:cs typeface="Arial"/>
              </a:rPr>
              <a:t>10 points</a:t>
            </a:r>
            <a:endParaRPr lang="en-US" sz="3800" b="1" dirty="0">
              <a:latin typeface="Arial"/>
              <a:cs typeface="Arial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09" y="69412"/>
            <a:ext cx="1320112" cy="9900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6185" y="1587364"/>
            <a:ext cx="805483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 smtClean="0">
                <a:latin typeface="Arial"/>
                <a:cs typeface="Arial"/>
              </a:rPr>
              <a:t>Most of people have goals that they want to achieve.</a:t>
            </a:r>
            <a:endParaRPr lang="en-US" sz="3800" dirty="0">
              <a:latin typeface="Arial"/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" y="131331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Inspect</a:t>
            </a:r>
            <a:endParaRPr lang="en-US" sz="6000" b="1" cap="none" spc="0" dirty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0799" y="3314315"/>
            <a:ext cx="818239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"/>
                <a:cs typeface="Arial"/>
              </a:rPr>
              <a:t>Hint:</a:t>
            </a:r>
            <a:r>
              <a:rPr lang="en-US" sz="3200" i="1" dirty="0" smtClean="0">
                <a:latin typeface="Arial"/>
                <a:cs typeface="Arial"/>
              </a:rPr>
              <a:t> You should </a:t>
            </a:r>
            <a:r>
              <a:rPr lang="en-US" sz="3200" b="1" i="1" dirty="0" smtClean="0">
                <a:latin typeface="Arial"/>
                <a:cs typeface="Arial"/>
              </a:rPr>
              <a:t>remove</a:t>
            </a:r>
            <a:r>
              <a:rPr lang="en-US" sz="3200" i="1" dirty="0" smtClean="0">
                <a:latin typeface="Arial"/>
                <a:cs typeface="Arial"/>
              </a:rPr>
              <a:t> </a:t>
            </a:r>
            <a:r>
              <a:rPr lang="en-US" sz="3200" b="1" i="1" dirty="0" smtClean="0">
                <a:latin typeface="Arial"/>
                <a:cs typeface="Arial"/>
              </a:rPr>
              <a:t>one word</a:t>
            </a:r>
            <a:r>
              <a:rPr lang="en-US" sz="3200" i="1" dirty="0" smtClean="0">
                <a:latin typeface="Arial"/>
                <a:cs typeface="Arial"/>
              </a:rPr>
              <a:t>.</a:t>
            </a:r>
            <a:endParaRPr lang="en-US" sz="3200" i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31566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615895" y="2040837"/>
            <a:ext cx="18466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5985269" y="4365251"/>
            <a:ext cx="290444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800" b="1" dirty="0" smtClean="0">
                <a:latin typeface="Arial"/>
                <a:cs typeface="Arial"/>
              </a:rPr>
              <a:t>10 points</a:t>
            </a:r>
            <a:endParaRPr lang="en-US" sz="3800" b="1" dirty="0">
              <a:latin typeface="Arial"/>
              <a:cs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4083127"/>
            <a:ext cx="1646242" cy="106037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76185" y="1587364"/>
            <a:ext cx="805483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800" dirty="0" smtClean="0">
                <a:latin typeface="Arial"/>
                <a:cs typeface="Arial"/>
              </a:rPr>
              <a:t>Most  </a:t>
            </a:r>
            <a:r>
              <a:rPr lang="en-US" altLang="ko-KR" sz="3800" b="1" dirty="0" smtClean="0">
                <a:solidFill>
                  <a:srgbClr val="008000"/>
                </a:solidFill>
                <a:latin typeface="Arial"/>
                <a:cs typeface="Arial"/>
              </a:rPr>
              <a:t>x </a:t>
            </a:r>
            <a:r>
              <a:rPr lang="en-US" altLang="ko-KR" sz="3800" dirty="0" smtClean="0">
                <a:latin typeface="Arial"/>
                <a:cs typeface="Arial"/>
              </a:rPr>
              <a:t> people have goals that they want to achieve.</a:t>
            </a:r>
            <a:r>
              <a:rPr lang="en-US" sz="3800" dirty="0" smtClean="0">
                <a:latin typeface="Arial"/>
                <a:cs typeface="Arial"/>
              </a:rPr>
              <a:t> </a:t>
            </a:r>
            <a:endParaRPr lang="en-US" sz="3800" dirty="0">
              <a:latin typeface="Arial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" y="131331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2700">
                  <a:solidFill>
                    <a:srgbClr val="008000"/>
                  </a:solidFill>
                  <a:prstDash val="solid"/>
                </a:ln>
                <a:solidFill>
                  <a:srgbClr val="008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Correct</a:t>
            </a:r>
            <a:endParaRPr lang="en-US" sz="6000" b="1" cap="none" spc="0" dirty="0">
              <a:ln w="12700">
                <a:solidFill>
                  <a:srgbClr val="008000"/>
                </a:solidFill>
                <a:prstDash val="solid"/>
              </a:ln>
              <a:solidFill>
                <a:srgbClr val="008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9202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615895" y="2040837"/>
            <a:ext cx="18466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endParaRPr lang="en-US" sz="4400" dirty="0"/>
          </a:p>
        </p:txBody>
      </p:sp>
      <p:sp>
        <p:nvSpPr>
          <p:cNvPr id="9" name="TextBox 8"/>
          <p:cNvSpPr txBox="1"/>
          <p:nvPr/>
        </p:nvSpPr>
        <p:spPr>
          <a:xfrm>
            <a:off x="5985269" y="4365251"/>
            <a:ext cx="290444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800" b="1" dirty="0" smtClean="0">
                <a:latin typeface="Arial"/>
                <a:cs typeface="Arial"/>
              </a:rPr>
              <a:t>20 points</a:t>
            </a:r>
            <a:endParaRPr lang="en-US" sz="3800" b="1" dirty="0">
              <a:latin typeface="Arial"/>
              <a:cs typeface="Arial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09" y="69412"/>
            <a:ext cx="1320112" cy="9900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1867" y="1732105"/>
            <a:ext cx="830596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>
                <a:latin typeface="Arial"/>
                <a:cs typeface="Arial"/>
              </a:rPr>
              <a:t>After 5 km, I had to </a:t>
            </a:r>
            <a:r>
              <a:rPr lang="en-US" sz="3800" dirty="0" smtClean="0">
                <a:latin typeface="Arial"/>
                <a:cs typeface="Arial"/>
              </a:rPr>
              <a:t>control </a:t>
            </a:r>
            <a:r>
              <a:rPr lang="en-US" sz="3800" dirty="0">
                <a:latin typeface="Arial"/>
                <a:cs typeface="Arial"/>
              </a:rPr>
              <a:t>my speed, body condition, </a:t>
            </a:r>
            <a:r>
              <a:rPr lang="en-US" sz="3800" b="1" dirty="0">
                <a:latin typeface="Arial"/>
                <a:cs typeface="Arial"/>
              </a:rPr>
              <a:t>mental,</a:t>
            </a:r>
            <a:r>
              <a:rPr lang="en-US" sz="3800" dirty="0">
                <a:latin typeface="Arial"/>
                <a:cs typeface="Arial"/>
              </a:rPr>
              <a:t> and </a:t>
            </a:r>
            <a:r>
              <a:rPr lang="en-US" sz="3800" b="1" dirty="0">
                <a:latin typeface="Arial"/>
                <a:cs typeface="Arial"/>
              </a:rPr>
              <a:t>other many things</a:t>
            </a:r>
            <a:r>
              <a:rPr lang="en-US" sz="3800" dirty="0">
                <a:latin typeface="Arial"/>
                <a:cs typeface="Arial"/>
              </a:rPr>
              <a:t>. </a:t>
            </a:r>
          </a:p>
        </p:txBody>
      </p:sp>
      <p:sp>
        <p:nvSpPr>
          <p:cNvPr id="8" name="Rectangle 7"/>
          <p:cNvSpPr/>
          <p:nvPr/>
        </p:nvSpPr>
        <p:spPr>
          <a:xfrm>
            <a:off x="1" y="131331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Inspect</a:t>
            </a:r>
            <a:endParaRPr lang="en-US" sz="6000" b="1" cap="none" spc="0" dirty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0799" y="3872808"/>
            <a:ext cx="818239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latin typeface="Arial"/>
                <a:cs typeface="Arial"/>
              </a:rPr>
              <a:t>Hint:</a:t>
            </a:r>
            <a:r>
              <a:rPr lang="en-US" sz="2600" i="1" dirty="0" smtClean="0">
                <a:latin typeface="Arial"/>
                <a:cs typeface="Arial"/>
              </a:rPr>
              <a:t> You should </a:t>
            </a:r>
            <a:r>
              <a:rPr lang="en-US" sz="2600" b="1" i="1" dirty="0" smtClean="0">
                <a:latin typeface="Arial"/>
                <a:cs typeface="Arial"/>
              </a:rPr>
              <a:t>fix all three bold parts</a:t>
            </a:r>
            <a:r>
              <a:rPr lang="en-US" sz="2600" i="1" dirty="0" smtClean="0">
                <a:latin typeface="Arial"/>
                <a:cs typeface="Arial"/>
              </a:rPr>
              <a:t>.</a:t>
            </a:r>
            <a:endParaRPr lang="en-US" sz="2600" i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85076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615895" y="2040837"/>
            <a:ext cx="18466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5985269" y="4365251"/>
            <a:ext cx="290444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800" b="1" dirty="0" smtClean="0">
                <a:latin typeface="Arial"/>
                <a:cs typeface="Arial"/>
              </a:rPr>
              <a:t>20 points</a:t>
            </a:r>
            <a:endParaRPr lang="en-US" sz="3800" b="1" dirty="0">
              <a:latin typeface="Arial"/>
              <a:cs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4083127"/>
            <a:ext cx="1646242" cy="106037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80591" y="1575101"/>
            <a:ext cx="830912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>
                <a:latin typeface="Arial"/>
                <a:cs typeface="Arial"/>
              </a:rPr>
              <a:t>After 5 km, I had to </a:t>
            </a:r>
            <a:r>
              <a:rPr lang="en-US" sz="3800" dirty="0" smtClean="0">
                <a:latin typeface="Arial"/>
                <a:cs typeface="Arial"/>
              </a:rPr>
              <a:t>control</a:t>
            </a:r>
            <a:r>
              <a:rPr lang="en-US" sz="3800" b="1" dirty="0" smtClean="0">
                <a:latin typeface="Arial"/>
                <a:cs typeface="Arial"/>
              </a:rPr>
              <a:t> </a:t>
            </a:r>
            <a:r>
              <a:rPr lang="en-US" sz="3800" dirty="0" smtClean="0">
                <a:latin typeface="Arial"/>
                <a:cs typeface="Arial"/>
              </a:rPr>
              <a:t>my </a:t>
            </a:r>
            <a:r>
              <a:rPr lang="en-US" sz="3800" dirty="0">
                <a:latin typeface="Arial"/>
                <a:cs typeface="Arial"/>
              </a:rPr>
              <a:t>speed, body condition, </a:t>
            </a:r>
            <a:r>
              <a:rPr lang="en-US" sz="3800" b="1" dirty="0" smtClean="0">
                <a:solidFill>
                  <a:srgbClr val="008000"/>
                </a:solidFill>
                <a:latin typeface="Arial"/>
                <a:cs typeface="Arial"/>
              </a:rPr>
              <a:t>mind</a:t>
            </a:r>
            <a:r>
              <a:rPr lang="en-US" sz="3800" dirty="0" smtClean="0">
                <a:latin typeface="Arial"/>
                <a:cs typeface="Arial"/>
              </a:rPr>
              <a:t>, </a:t>
            </a:r>
            <a:r>
              <a:rPr lang="en-US" sz="3800" dirty="0">
                <a:latin typeface="Arial"/>
                <a:cs typeface="Arial"/>
              </a:rPr>
              <a:t>and </a:t>
            </a:r>
            <a:r>
              <a:rPr lang="en-US" sz="3800" b="1" dirty="0" smtClean="0">
                <a:solidFill>
                  <a:srgbClr val="008000"/>
                </a:solidFill>
                <a:latin typeface="Arial"/>
                <a:cs typeface="Arial"/>
              </a:rPr>
              <a:t>many other things</a:t>
            </a:r>
            <a:r>
              <a:rPr lang="en-US" sz="3800" dirty="0">
                <a:latin typeface="Arial"/>
                <a:cs typeface="Arial"/>
              </a:rPr>
              <a:t>. </a:t>
            </a:r>
          </a:p>
        </p:txBody>
      </p:sp>
      <p:sp>
        <p:nvSpPr>
          <p:cNvPr id="9" name="Rectangle 8"/>
          <p:cNvSpPr/>
          <p:nvPr/>
        </p:nvSpPr>
        <p:spPr>
          <a:xfrm>
            <a:off x="1" y="131331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2700">
                  <a:solidFill>
                    <a:srgbClr val="008000"/>
                  </a:solidFill>
                  <a:prstDash val="solid"/>
                </a:ln>
                <a:solidFill>
                  <a:srgbClr val="008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Correct</a:t>
            </a:r>
            <a:endParaRPr lang="en-US" sz="6000" b="1" cap="none" spc="0" dirty="0">
              <a:ln w="12700">
                <a:solidFill>
                  <a:srgbClr val="008000"/>
                </a:solidFill>
                <a:prstDash val="solid"/>
              </a:ln>
              <a:solidFill>
                <a:srgbClr val="008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786959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615895" y="2040837"/>
            <a:ext cx="18466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endParaRPr lang="en-US" sz="4400" dirty="0"/>
          </a:p>
        </p:txBody>
      </p:sp>
      <p:sp>
        <p:nvSpPr>
          <p:cNvPr id="9" name="TextBox 8"/>
          <p:cNvSpPr txBox="1"/>
          <p:nvPr/>
        </p:nvSpPr>
        <p:spPr>
          <a:xfrm>
            <a:off x="5985269" y="4365251"/>
            <a:ext cx="290444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800" b="1" dirty="0" smtClean="0">
                <a:latin typeface="Arial"/>
                <a:cs typeface="Arial"/>
              </a:rPr>
              <a:t>20 points</a:t>
            </a:r>
            <a:endParaRPr lang="en-US" sz="3800" b="1" dirty="0">
              <a:latin typeface="Arial"/>
              <a:cs typeface="Arial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09" y="69412"/>
            <a:ext cx="1320112" cy="99008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01274" y="1729213"/>
            <a:ext cx="862371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 smtClean="0">
                <a:latin typeface="Arial"/>
                <a:cs typeface="Arial"/>
              </a:rPr>
              <a:t>And my parents </a:t>
            </a:r>
            <a:r>
              <a:rPr lang="en-US" sz="3800" b="1" dirty="0" smtClean="0">
                <a:latin typeface="Arial"/>
                <a:cs typeface="Arial"/>
              </a:rPr>
              <a:t>were dual income</a:t>
            </a:r>
            <a:r>
              <a:rPr lang="en-US" sz="3800" dirty="0" smtClean="0">
                <a:latin typeface="Arial"/>
                <a:cs typeface="Arial"/>
              </a:rPr>
              <a:t>. </a:t>
            </a:r>
            <a:endParaRPr lang="en-US" sz="380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2600" y="2810278"/>
            <a:ext cx="81823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"/>
                <a:cs typeface="Arial"/>
              </a:rPr>
              <a:t>Hint:</a:t>
            </a:r>
            <a:r>
              <a:rPr lang="en-US" sz="3200" i="1" dirty="0" smtClean="0">
                <a:latin typeface="Arial"/>
                <a:cs typeface="Arial"/>
              </a:rPr>
              <a:t> parents both </a:t>
            </a:r>
            <a:r>
              <a:rPr lang="en-US" sz="3200" b="1" i="1" u="sng" dirty="0" smtClean="0">
                <a:latin typeface="Arial"/>
                <a:cs typeface="Arial"/>
              </a:rPr>
              <a:t>h</a:t>
            </a:r>
            <a:r>
              <a:rPr lang="en-US" sz="3200" i="1" dirty="0" smtClean="0">
                <a:latin typeface="Arial"/>
                <a:cs typeface="Arial"/>
              </a:rPr>
              <a:t>_______  </a:t>
            </a:r>
            <a:r>
              <a:rPr lang="en-US" sz="3200" b="1" i="1" u="sng" dirty="0" smtClean="0">
                <a:latin typeface="Arial"/>
                <a:cs typeface="Arial"/>
              </a:rPr>
              <a:t>j</a:t>
            </a:r>
            <a:r>
              <a:rPr lang="en-US" sz="3200" i="1" dirty="0" smtClean="0">
                <a:latin typeface="Arial"/>
                <a:cs typeface="Arial"/>
              </a:rPr>
              <a:t>_______.</a:t>
            </a:r>
            <a:br>
              <a:rPr lang="en-US" sz="3200" i="1" dirty="0" smtClean="0">
                <a:latin typeface="Arial"/>
                <a:cs typeface="Arial"/>
              </a:rPr>
            </a:br>
            <a:r>
              <a:rPr lang="en-US" sz="3200" i="1" dirty="0" smtClean="0">
                <a:latin typeface="Arial"/>
                <a:cs typeface="Arial"/>
              </a:rPr>
              <a:t>OR    parents both ________.</a:t>
            </a:r>
            <a:endParaRPr lang="en-US" sz="3200" i="1" dirty="0">
              <a:latin typeface="Arial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" y="131331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Inspect</a:t>
            </a:r>
            <a:endParaRPr lang="en-US" sz="6000" b="1" cap="none" spc="0" dirty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11438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615895" y="2040837"/>
            <a:ext cx="18466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5985269" y="4365251"/>
            <a:ext cx="290444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800" b="1" dirty="0">
                <a:latin typeface="Arial"/>
                <a:cs typeface="Arial"/>
              </a:rPr>
              <a:t>2</a:t>
            </a:r>
            <a:r>
              <a:rPr lang="en-US" sz="3800" b="1" dirty="0" smtClean="0">
                <a:latin typeface="Arial"/>
                <a:cs typeface="Arial"/>
              </a:rPr>
              <a:t>0 points</a:t>
            </a:r>
            <a:endParaRPr lang="en-US" sz="3800" b="1" dirty="0">
              <a:latin typeface="Arial"/>
              <a:cs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4083127"/>
            <a:ext cx="1646242" cy="106037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20188" y="1435975"/>
            <a:ext cx="774620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 smtClean="0">
                <a:latin typeface="Arial"/>
                <a:cs typeface="Arial"/>
              </a:rPr>
              <a:t>And my parents </a:t>
            </a:r>
            <a:r>
              <a:rPr lang="en-US" sz="3800" b="1" dirty="0" smtClean="0">
                <a:solidFill>
                  <a:srgbClr val="008000"/>
                </a:solidFill>
                <a:latin typeface="Arial"/>
                <a:cs typeface="Arial"/>
              </a:rPr>
              <a:t>both had jobs</a:t>
            </a:r>
            <a:r>
              <a:rPr lang="en-US" sz="3800" dirty="0" smtClean="0">
                <a:latin typeface="Arial"/>
                <a:cs typeface="Arial"/>
              </a:rPr>
              <a:t>. </a:t>
            </a:r>
            <a:endParaRPr lang="en-US" sz="3800" dirty="0"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0188" y="2306293"/>
            <a:ext cx="774620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 smtClean="0">
                <a:latin typeface="Arial"/>
                <a:cs typeface="Arial"/>
              </a:rPr>
              <a:t>And my parents </a:t>
            </a:r>
            <a:r>
              <a:rPr lang="en-US" sz="3800" b="1" dirty="0" smtClean="0">
                <a:solidFill>
                  <a:srgbClr val="008000"/>
                </a:solidFill>
                <a:latin typeface="Arial"/>
                <a:cs typeface="Arial"/>
              </a:rPr>
              <a:t>both worked</a:t>
            </a:r>
            <a:r>
              <a:rPr lang="en-US" sz="3800" dirty="0" smtClean="0">
                <a:latin typeface="Arial"/>
                <a:cs typeface="Arial"/>
              </a:rPr>
              <a:t>. </a:t>
            </a:r>
            <a:endParaRPr lang="en-US" sz="3800" dirty="0">
              <a:latin typeface="Arial"/>
              <a:cs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" y="131331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2700">
                  <a:solidFill>
                    <a:srgbClr val="008000"/>
                  </a:solidFill>
                  <a:prstDash val="solid"/>
                </a:ln>
                <a:solidFill>
                  <a:srgbClr val="008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Correct</a:t>
            </a:r>
            <a:endParaRPr lang="en-US" sz="6000" b="1" cap="none" spc="0" dirty="0">
              <a:ln w="12700">
                <a:solidFill>
                  <a:srgbClr val="008000"/>
                </a:solidFill>
                <a:prstDash val="solid"/>
              </a:ln>
              <a:solidFill>
                <a:srgbClr val="008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732571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615895" y="2040837"/>
            <a:ext cx="18466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endParaRPr lang="en-US" sz="4400" dirty="0"/>
          </a:p>
        </p:txBody>
      </p:sp>
      <p:sp>
        <p:nvSpPr>
          <p:cNvPr id="9" name="TextBox 8"/>
          <p:cNvSpPr txBox="1"/>
          <p:nvPr/>
        </p:nvSpPr>
        <p:spPr>
          <a:xfrm>
            <a:off x="5985269" y="4365251"/>
            <a:ext cx="290444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800" b="1" dirty="0" smtClean="0">
                <a:latin typeface="Arial"/>
                <a:cs typeface="Arial"/>
              </a:rPr>
              <a:t>20 points</a:t>
            </a:r>
            <a:endParaRPr lang="en-US" sz="3800" b="1" dirty="0">
              <a:latin typeface="Arial"/>
              <a:cs typeface="Arial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09" y="69412"/>
            <a:ext cx="1320112" cy="99008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01274" y="1729213"/>
            <a:ext cx="862371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 smtClean="0">
                <a:latin typeface="Arial"/>
                <a:cs typeface="Arial"/>
              </a:rPr>
              <a:t>We had to participate an audition to be selected for team.</a:t>
            </a:r>
            <a:endParaRPr lang="en-US" sz="3800" dirty="0">
              <a:latin typeface="Arial"/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" y="131331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Inspect</a:t>
            </a:r>
            <a:endParaRPr lang="en-US" sz="6000" b="1" cap="none" spc="0" dirty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0799" y="3481871"/>
            <a:ext cx="818239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"/>
                <a:cs typeface="Arial"/>
              </a:rPr>
              <a:t>Hint:</a:t>
            </a:r>
            <a:r>
              <a:rPr lang="en-US" sz="3200" i="1" dirty="0" smtClean="0">
                <a:latin typeface="Arial"/>
                <a:cs typeface="Arial"/>
              </a:rPr>
              <a:t> You should </a:t>
            </a:r>
            <a:r>
              <a:rPr lang="en-US" sz="3200" b="1" i="1" dirty="0" smtClean="0">
                <a:latin typeface="Arial"/>
                <a:cs typeface="Arial"/>
              </a:rPr>
              <a:t>add two words</a:t>
            </a:r>
            <a:r>
              <a:rPr lang="en-US" sz="3200" i="1" dirty="0" smtClean="0">
                <a:latin typeface="Arial"/>
                <a:cs typeface="Arial"/>
              </a:rPr>
              <a:t>.</a:t>
            </a:r>
            <a:endParaRPr lang="en-US" sz="3200" i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90696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615895" y="2040837"/>
            <a:ext cx="18466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5985269" y="4365251"/>
            <a:ext cx="290444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800" b="1" dirty="0">
                <a:latin typeface="Arial"/>
                <a:cs typeface="Arial"/>
              </a:rPr>
              <a:t>2</a:t>
            </a:r>
            <a:r>
              <a:rPr lang="en-US" sz="3800" b="1" dirty="0" smtClean="0">
                <a:latin typeface="Arial"/>
                <a:cs typeface="Arial"/>
              </a:rPr>
              <a:t>0 points</a:t>
            </a:r>
            <a:endParaRPr lang="en-US" sz="3800" b="1" dirty="0">
              <a:latin typeface="Arial"/>
              <a:cs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4083127"/>
            <a:ext cx="1646242" cy="106037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1274" y="1729213"/>
            <a:ext cx="862371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 smtClean="0">
                <a:latin typeface="Arial"/>
                <a:cs typeface="Arial"/>
              </a:rPr>
              <a:t>We had to participate </a:t>
            </a:r>
            <a:r>
              <a:rPr lang="en-US" altLang="ko-KR" sz="3800" b="1" dirty="0" smtClean="0">
                <a:solidFill>
                  <a:srgbClr val="008000"/>
                </a:solidFill>
                <a:latin typeface="Arial"/>
                <a:cs typeface="Arial"/>
              </a:rPr>
              <a:t>in </a:t>
            </a:r>
            <a:r>
              <a:rPr lang="en-US" sz="3800" dirty="0" smtClean="0">
                <a:latin typeface="Arial"/>
                <a:cs typeface="Arial"/>
              </a:rPr>
              <a:t>an audition to be selected for </a:t>
            </a:r>
            <a:r>
              <a:rPr lang="en-US" altLang="ko-KR" sz="3800" b="1" dirty="0" smtClean="0">
                <a:solidFill>
                  <a:srgbClr val="008000"/>
                </a:solidFill>
                <a:latin typeface="Arial"/>
                <a:cs typeface="Arial"/>
              </a:rPr>
              <a:t>the</a:t>
            </a:r>
            <a:r>
              <a:rPr lang="en-US" sz="3800" dirty="0" smtClean="0">
                <a:latin typeface="Arial"/>
                <a:cs typeface="Arial"/>
              </a:rPr>
              <a:t> team.</a:t>
            </a:r>
            <a:endParaRPr lang="en-US" sz="3800" dirty="0">
              <a:latin typeface="Arial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" y="131331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2700">
                  <a:solidFill>
                    <a:srgbClr val="008000"/>
                  </a:solidFill>
                  <a:prstDash val="solid"/>
                </a:ln>
                <a:solidFill>
                  <a:srgbClr val="008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Correct</a:t>
            </a:r>
            <a:endParaRPr lang="en-US" sz="6000" b="1" cap="none" spc="0" dirty="0">
              <a:ln w="12700">
                <a:solidFill>
                  <a:srgbClr val="008000"/>
                </a:solidFill>
                <a:prstDash val="solid"/>
              </a:ln>
              <a:solidFill>
                <a:srgbClr val="008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5799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615895" y="2040837"/>
            <a:ext cx="18466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endParaRPr lang="en-US" sz="4400" dirty="0"/>
          </a:p>
        </p:txBody>
      </p:sp>
      <p:sp>
        <p:nvSpPr>
          <p:cNvPr id="9" name="TextBox 8"/>
          <p:cNvSpPr txBox="1"/>
          <p:nvPr/>
        </p:nvSpPr>
        <p:spPr>
          <a:xfrm>
            <a:off x="5985269" y="4365251"/>
            <a:ext cx="29044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500" b="1" dirty="0" smtClean="0">
                <a:latin typeface="Arial"/>
                <a:cs typeface="Arial"/>
              </a:rPr>
              <a:t>30 points</a:t>
            </a:r>
            <a:endParaRPr lang="en-US" sz="3500" b="1" dirty="0">
              <a:latin typeface="Arial"/>
              <a:cs typeface="Arial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09" y="69412"/>
            <a:ext cx="1320112" cy="99008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83763" y="1571362"/>
            <a:ext cx="7984345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>
                <a:latin typeface="Arial"/>
                <a:cs typeface="Arial"/>
              </a:rPr>
              <a:t>Second, I went to the </a:t>
            </a:r>
            <a:r>
              <a:rPr lang="en-US" sz="3500" dirty="0" smtClean="0">
                <a:latin typeface="Arial"/>
                <a:cs typeface="Arial"/>
              </a:rPr>
              <a:t>Nagasaki, </a:t>
            </a:r>
            <a:br>
              <a:rPr lang="en-US" sz="3500" dirty="0" smtClean="0">
                <a:latin typeface="Arial"/>
                <a:cs typeface="Arial"/>
              </a:rPr>
            </a:br>
            <a:r>
              <a:rPr lang="en-US" sz="3500" b="1" dirty="0" smtClean="0">
                <a:latin typeface="Arial"/>
                <a:cs typeface="Arial"/>
              </a:rPr>
              <a:t>where </a:t>
            </a:r>
            <a:r>
              <a:rPr lang="en-US" sz="3500" b="1" dirty="0">
                <a:latin typeface="Arial"/>
                <a:cs typeface="Arial"/>
              </a:rPr>
              <a:t>damaged by </a:t>
            </a:r>
            <a:r>
              <a:rPr lang="en-US" sz="3500" dirty="0">
                <a:latin typeface="Arial"/>
                <a:cs typeface="Arial"/>
              </a:rPr>
              <a:t>atomic bomb. </a:t>
            </a:r>
          </a:p>
          <a:p>
            <a:endParaRPr lang="en-US" sz="3500" dirty="0">
              <a:latin typeface="Arial"/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" y="131331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Inspect</a:t>
            </a:r>
            <a:endParaRPr lang="en-US" sz="6000" b="1" cap="none" spc="0" dirty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0799" y="3245579"/>
            <a:ext cx="74510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/>
                <a:cs typeface="Arial"/>
              </a:rPr>
              <a:t>Hint:</a:t>
            </a:r>
            <a:r>
              <a:rPr lang="en-US" sz="2400" i="1" dirty="0" smtClean="0">
                <a:latin typeface="Arial"/>
                <a:cs typeface="Arial"/>
              </a:rPr>
              <a:t> You should </a:t>
            </a:r>
            <a:r>
              <a:rPr lang="en-US" sz="2400" b="1" i="1" dirty="0" smtClean="0">
                <a:latin typeface="Arial"/>
                <a:cs typeface="Arial"/>
              </a:rPr>
              <a:t>add one word, remove one word</a:t>
            </a:r>
            <a:r>
              <a:rPr lang="en-US" sz="2400" i="1" dirty="0" smtClean="0">
                <a:latin typeface="Arial"/>
                <a:cs typeface="Arial"/>
              </a:rPr>
              <a:t>, and </a:t>
            </a:r>
            <a:r>
              <a:rPr lang="en-US" sz="2400" b="1" i="1" dirty="0" smtClean="0">
                <a:latin typeface="Arial"/>
                <a:cs typeface="Arial"/>
              </a:rPr>
              <a:t>fix the bold part</a:t>
            </a:r>
            <a:r>
              <a:rPr lang="en-US" sz="2400" i="1" dirty="0" smtClean="0">
                <a:latin typeface="Arial"/>
                <a:cs typeface="Arial"/>
              </a:rPr>
              <a:t>.</a:t>
            </a:r>
            <a:endParaRPr lang="en-US" sz="2400" i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375799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615895" y="2040837"/>
            <a:ext cx="18466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5852928" y="4501920"/>
            <a:ext cx="30263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500" b="1" dirty="0" smtClean="0">
                <a:latin typeface="Arial"/>
                <a:cs typeface="Arial"/>
              </a:rPr>
              <a:t>30 points</a:t>
            </a:r>
            <a:endParaRPr lang="en-US" sz="3500" b="1" dirty="0">
              <a:latin typeface="Arial"/>
              <a:cs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4083127"/>
            <a:ext cx="1646242" cy="106037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3669" y="1498081"/>
            <a:ext cx="865799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>
                <a:latin typeface="Arial"/>
                <a:cs typeface="Arial"/>
              </a:rPr>
              <a:t>Second, I went to </a:t>
            </a:r>
            <a:r>
              <a:rPr lang="en-US" sz="3500" b="1" dirty="0" smtClean="0">
                <a:solidFill>
                  <a:srgbClr val="008000"/>
                </a:solidFill>
                <a:latin typeface="Arial"/>
                <a:cs typeface="Arial"/>
              </a:rPr>
              <a:t>Ø </a:t>
            </a:r>
            <a:r>
              <a:rPr lang="en-US" sz="3500" dirty="0" smtClean="0">
                <a:latin typeface="Arial"/>
                <a:cs typeface="Arial"/>
              </a:rPr>
              <a:t>Nagasaki, </a:t>
            </a:r>
            <a:br>
              <a:rPr lang="en-US" sz="3500" dirty="0" smtClean="0">
                <a:latin typeface="Arial"/>
                <a:cs typeface="Arial"/>
              </a:rPr>
            </a:br>
            <a:r>
              <a:rPr lang="en-US" sz="3500" b="1" dirty="0" smtClean="0">
                <a:solidFill>
                  <a:srgbClr val="008000"/>
                </a:solidFill>
                <a:latin typeface="Arial"/>
                <a:cs typeface="Arial"/>
              </a:rPr>
              <a:t>which was damaged by an </a:t>
            </a:r>
            <a:r>
              <a:rPr lang="en-US" sz="3500" dirty="0" smtClean="0">
                <a:latin typeface="Arial"/>
                <a:cs typeface="Arial"/>
              </a:rPr>
              <a:t>atomic </a:t>
            </a:r>
            <a:r>
              <a:rPr lang="en-US" sz="3500" dirty="0">
                <a:latin typeface="Arial"/>
                <a:cs typeface="Arial"/>
              </a:rPr>
              <a:t>bomb. </a:t>
            </a:r>
          </a:p>
          <a:p>
            <a:endParaRPr lang="en-US" sz="3500" dirty="0">
              <a:latin typeface="Arial"/>
              <a:cs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" y="131331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2700">
                  <a:solidFill>
                    <a:srgbClr val="008000"/>
                  </a:solidFill>
                  <a:prstDash val="solid"/>
                </a:ln>
                <a:solidFill>
                  <a:srgbClr val="008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Correct</a:t>
            </a:r>
            <a:endParaRPr lang="en-US" sz="6000" b="1" cap="none" spc="0" dirty="0">
              <a:ln w="12700">
                <a:solidFill>
                  <a:srgbClr val="008000"/>
                </a:solidFill>
                <a:prstDash val="solid"/>
              </a:ln>
              <a:solidFill>
                <a:srgbClr val="008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8391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615895" y="2040837"/>
            <a:ext cx="18466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endParaRPr lang="en-US" sz="4400" dirty="0"/>
          </a:p>
        </p:txBody>
      </p:sp>
      <p:sp>
        <p:nvSpPr>
          <p:cNvPr id="9" name="TextBox 8"/>
          <p:cNvSpPr txBox="1"/>
          <p:nvPr/>
        </p:nvSpPr>
        <p:spPr>
          <a:xfrm>
            <a:off x="5985269" y="4365251"/>
            <a:ext cx="290444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latin typeface="Arial"/>
                <a:cs typeface="Arial"/>
              </a:rPr>
              <a:t>3</a:t>
            </a:r>
            <a:r>
              <a:rPr lang="en-US" sz="3200" b="1" dirty="0" smtClean="0">
                <a:latin typeface="Arial"/>
                <a:cs typeface="Arial"/>
              </a:rPr>
              <a:t>0 points</a:t>
            </a:r>
            <a:endParaRPr lang="en-US" sz="3200" b="1" dirty="0">
              <a:latin typeface="Arial"/>
              <a:cs typeface="Arial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09" y="69412"/>
            <a:ext cx="1320112" cy="99008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08003" y="3368478"/>
            <a:ext cx="83817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/>
                <a:cs typeface="Arial"/>
              </a:rPr>
              <a:t>Hint: </a:t>
            </a:r>
            <a:r>
              <a:rPr lang="en-US" sz="2800" i="1" dirty="0" smtClean="0">
                <a:latin typeface="Arial"/>
                <a:cs typeface="Arial"/>
              </a:rPr>
              <a:t>KAIST can </a:t>
            </a:r>
            <a:r>
              <a:rPr lang="en-US" sz="2800" b="1" i="1" u="sng" dirty="0" smtClean="0">
                <a:latin typeface="Arial"/>
                <a:cs typeface="Arial"/>
              </a:rPr>
              <a:t>h</a:t>
            </a:r>
            <a:r>
              <a:rPr lang="en-US" sz="2800" i="1" dirty="0" smtClean="0">
                <a:latin typeface="Arial"/>
                <a:cs typeface="Arial"/>
              </a:rPr>
              <a:t>_____  me  </a:t>
            </a:r>
            <a:r>
              <a:rPr lang="en-US" sz="2800" b="1" i="1" u="sng" dirty="0" smtClean="0">
                <a:latin typeface="Arial"/>
                <a:cs typeface="Arial"/>
              </a:rPr>
              <a:t>re</a:t>
            </a:r>
            <a:r>
              <a:rPr lang="en-US" sz="2800" i="1" dirty="0" smtClean="0">
                <a:latin typeface="Arial"/>
                <a:cs typeface="Arial"/>
              </a:rPr>
              <a:t>______ my dream.</a:t>
            </a:r>
            <a:endParaRPr lang="en-US" sz="2800" i="1" dirty="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4067" y="1407495"/>
            <a:ext cx="89201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/>
                <a:cs typeface="Arial"/>
              </a:rPr>
              <a:t>I think KAIST has ideal conditions to study, but the most important thing in KAIST is KAIST </a:t>
            </a:r>
            <a:r>
              <a:rPr lang="en-US" sz="3200" dirty="0" smtClean="0">
                <a:latin typeface="Arial"/>
                <a:cs typeface="Arial"/>
              </a:rPr>
              <a:t>can </a:t>
            </a:r>
            <a:r>
              <a:rPr lang="en-US" sz="3200" b="1" dirty="0">
                <a:latin typeface="Arial"/>
                <a:cs typeface="Arial"/>
              </a:rPr>
              <a:t>unfold</a:t>
            </a:r>
            <a:r>
              <a:rPr lang="en-US" sz="3200" dirty="0">
                <a:latin typeface="Arial"/>
                <a:cs typeface="Arial"/>
              </a:rPr>
              <a:t> my </a:t>
            </a:r>
            <a:r>
              <a:rPr lang="en-US" sz="3200" dirty="0" smtClean="0">
                <a:latin typeface="Arial"/>
                <a:cs typeface="Arial"/>
              </a:rPr>
              <a:t>dream. </a:t>
            </a:r>
            <a:endParaRPr lang="en-US" sz="3200" dirty="0">
              <a:latin typeface="Arial"/>
              <a:cs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" y="131331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Inspect</a:t>
            </a:r>
            <a:endParaRPr lang="en-US" sz="6000" b="1" cap="none" spc="0" dirty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79455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8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615895" y="2040837"/>
            <a:ext cx="18466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5985269" y="4365251"/>
            <a:ext cx="290444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latin typeface="Arial"/>
                <a:cs typeface="Arial"/>
              </a:rPr>
              <a:t>3</a:t>
            </a:r>
            <a:r>
              <a:rPr lang="en-US" sz="3200" b="1" dirty="0" smtClean="0">
                <a:latin typeface="Arial"/>
                <a:cs typeface="Arial"/>
              </a:rPr>
              <a:t>0 points</a:t>
            </a:r>
            <a:endParaRPr lang="en-US" sz="3200" b="1" dirty="0">
              <a:latin typeface="Arial"/>
              <a:cs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4083127"/>
            <a:ext cx="1646242" cy="106037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3713" y="1569604"/>
            <a:ext cx="87256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/>
                <a:cs typeface="Arial"/>
              </a:rPr>
              <a:t>I think KAIST has ideal conditions to study, but the most important thing in KAIST is KAIST </a:t>
            </a:r>
            <a:r>
              <a:rPr lang="en-US" sz="3200" dirty="0" smtClean="0">
                <a:latin typeface="Arial"/>
                <a:cs typeface="Arial"/>
              </a:rPr>
              <a:t>can </a:t>
            </a:r>
            <a:r>
              <a:rPr lang="en-US" sz="3200" b="1" dirty="0" smtClean="0">
                <a:solidFill>
                  <a:srgbClr val="008000"/>
                </a:solidFill>
                <a:latin typeface="Arial"/>
                <a:cs typeface="Arial"/>
              </a:rPr>
              <a:t>help me realize</a:t>
            </a:r>
            <a:r>
              <a:rPr lang="en-US" sz="3200" dirty="0" smtClean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lang="en-US" sz="3200" dirty="0">
                <a:latin typeface="Arial"/>
                <a:cs typeface="Arial"/>
              </a:rPr>
              <a:t>my </a:t>
            </a:r>
            <a:r>
              <a:rPr lang="en-US" sz="3200" dirty="0" smtClean="0">
                <a:latin typeface="Arial"/>
                <a:cs typeface="Arial"/>
              </a:rPr>
              <a:t>dream. </a:t>
            </a:r>
            <a:endParaRPr lang="en-US" sz="3200" dirty="0">
              <a:latin typeface="Arial"/>
              <a:cs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" y="131331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2700">
                  <a:solidFill>
                    <a:srgbClr val="008000"/>
                  </a:solidFill>
                  <a:prstDash val="solid"/>
                </a:ln>
                <a:solidFill>
                  <a:srgbClr val="008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Correct</a:t>
            </a:r>
            <a:endParaRPr lang="en-US" sz="6000" b="1" cap="none" spc="0" dirty="0">
              <a:ln w="12700">
                <a:solidFill>
                  <a:srgbClr val="008000"/>
                </a:solidFill>
                <a:prstDash val="solid"/>
              </a:ln>
              <a:solidFill>
                <a:srgbClr val="008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09092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615895" y="2040837"/>
            <a:ext cx="18466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endParaRPr lang="en-US" sz="4400" dirty="0"/>
          </a:p>
        </p:txBody>
      </p:sp>
      <p:sp>
        <p:nvSpPr>
          <p:cNvPr id="9" name="TextBox 8"/>
          <p:cNvSpPr txBox="1"/>
          <p:nvPr/>
        </p:nvSpPr>
        <p:spPr>
          <a:xfrm>
            <a:off x="5985269" y="4365251"/>
            <a:ext cx="29044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000" b="1" dirty="0" smtClean="0">
                <a:latin typeface="Arial"/>
                <a:cs typeface="Arial"/>
              </a:rPr>
              <a:t>30 points</a:t>
            </a:r>
            <a:endParaRPr lang="en-US" sz="3000" b="1" dirty="0">
              <a:latin typeface="Arial"/>
              <a:cs typeface="Arial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09" y="69412"/>
            <a:ext cx="1320112" cy="9900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5925" y="1354846"/>
            <a:ext cx="827825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latin typeface="Arial"/>
                <a:cs typeface="Arial"/>
              </a:rPr>
              <a:t>I underwent </a:t>
            </a:r>
            <a:r>
              <a:rPr lang="en-US" sz="3000" dirty="0">
                <a:latin typeface="Arial"/>
                <a:cs typeface="Arial"/>
              </a:rPr>
              <a:t>an operation almost immediately. </a:t>
            </a:r>
            <a:r>
              <a:rPr lang="en-US" sz="3000" b="1" dirty="0">
                <a:latin typeface="Arial"/>
                <a:cs typeface="Arial"/>
              </a:rPr>
              <a:t>Was </a:t>
            </a:r>
            <a:r>
              <a:rPr lang="en-US" sz="3000" b="1" dirty="0" smtClean="0">
                <a:latin typeface="Arial"/>
                <a:cs typeface="Arial"/>
              </a:rPr>
              <a:t>the operation</a:t>
            </a:r>
            <a:r>
              <a:rPr lang="en-US" sz="3000" dirty="0" smtClean="0">
                <a:latin typeface="Arial"/>
                <a:cs typeface="Arial"/>
              </a:rPr>
              <a:t> </a:t>
            </a:r>
            <a:r>
              <a:rPr lang="en-US" sz="3000" dirty="0">
                <a:latin typeface="Arial"/>
                <a:cs typeface="Arial"/>
              </a:rPr>
              <a:t>hurt? Actually, I was under anesthetics, so I </a:t>
            </a:r>
            <a:r>
              <a:rPr lang="en-US" sz="3000" b="1" dirty="0">
                <a:latin typeface="Arial"/>
                <a:cs typeface="Arial"/>
              </a:rPr>
              <a:t>can’t feel </a:t>
            </a:r>
            <a:r>
              <a:rPr lang="en-US" sz="3000" dirty="0" smtClean="0">
                <a:latin typeface="Arial"/>
                <a:cs typeface="Arial"/>
              </a:rPr>
              <a:t>anything. </a:t>
            </a:r>
            <a:r>
              <a:rPr lang="en-US" sz="3000" dirty="0">
                <a:latin typeface="Arial"/>
                <a:cs typeface="Arial"/>
              </a:rPr>
              <a:t>But, </a:t>
            </a:r>
            <a:r>
              <a:rPr lang="en-US" sz="3000" b="1" dirty="0">
                <a:latin typeface="Arial"/>
                <a:cs typeface="Arial"/>
              </a:rPr>
              <a:t>it was painful </a:t>
            </a:r>
            <a:r>
              <a:rPr lang="en-US" sz="3000" dirty="0">
                <a:latin typeface="Arial"/>
                <a:cs typeface="Arial"/>
              </a:rPr>
              <a:t>after </a:t>
            </a:r>
            <a:r>
              <a:rPr lang="en-US" sz="3000" dirty="0" smtClean="0">
                <a:latin typeface="Arial"/>
                <a:cs typeface="Arial"/>
              </a:rPr>
              <a:t>the surgery.</a:t>
            </a:r>
            <a:endParaRPr lang="en-US" sz="3000" dirty="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2358" y="3549643"/>
            <a:ext cx="8157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/>
                <a:cs typeface="Arial"/>
              </a:rPr>
              <a:t>Hint: But, </a:t>
            </a:r>
            <a:r>
              <a:rPr lang="en-US" sz="2800" i="1" dirty="0" smtClean="0">
                <a:latin typeface="Arial"/>
                <a:cs typeface="Arial"/>
              </a:rPr>
              <a:t>I was ____  ____ after the surgery.</a:t>
            </a:r>
            <a:endParaRPr lang="en-US" sz="2800" i="1" dirty="0">
              <a:latin typeface="Arial"/>
              <a:cs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" y="131331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Inspect</a:t>
            </a:r>
            <a:endParaRPr lang="en-US" sz="6000" b="1" cap="none" spc="0" dirty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57791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615895" y="2040837"/>
            <a:ext cx="18466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5985269" y="4365251"/>
            <a:ext cx="29044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000" b="1" dirty="0" smtClean="0">
                <a:latin typeface="Arial"/>
                <a:cs typeface="Arial"/>
              </a:rPr>
              <a:t>30 points</a:t>
            </a:r>
            <a:endParaRPr lang="en-US" sz="3000" b="1" dirty="0">
              <a:latin typeface="Arial"/>
              <a:cs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4158869"/>
            <a:ext cx="1528654" cy="98463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1461" y="1686752"/>
            <a:ext cx="79960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latin typeface="Arial"/>
                <a:cs typeface="Arial"/>
              </a:rPr>
              <a:t>I underwent </a:t>
            </a:r>
            <a:r>
              <a:rPr lang="en-US" sz="3000" dirty="0">
                <a:latin typeface="Arial"/>
                <a:cs typeface="Arial"/>
              </a:rPr>
              <a:t>an operation almost immediately. </a:t>
            </a:r>
            <a:r>
              <a:rPr lang="en-US" sz="3000" b="1" dirty="0" smtClean="0">
                <a:solidFill>
                  <a:srgbClr val="008000"/>
                </a:solidFill>
                <a:latin typeface="Arial"/>
                <a:cs typeface="Arial"/>
              </a:rPr>
              <a:t>Did the operation </a:t>
            </a:r>
            <a:r>
              <a:rPr lang="en-US" sz="3000" dirty="0" smtClean="0">
                <a:latin typeface="Arial"/>
                <a:cs typeface="Arial"/>
              </a:rPr>
              <a:t>hurt</a:t>
            </a:r>
            <a:r>
              <a:rPr lang="en-US" sz="3000" dirty="0">
                <a:latin typeface="Arial"/>
                <a:cs typeface="Arial"/>
              </a:rPr>
              <a:t>? Actually, I was under anesthetics, so I </a:t>
            </a:r>
            <a:r>
              <a:rPr lang="en-US" sz="3000" b="1" dirty="0" smtClean="0">
                <a:solidFill>
                  <a:srgbClr val="008000"/>
                </a:solidFill>
                <a:latin typeface="Arial"/>
                <a:cs typeface="Arial"/>
              </a:rPr>
              <a:t>couldn’t</a:t>
            </a:r>
            <a:r>
              <a:rPr lang="en-US" sz="3000" b="1" dirty="0" smtClean="0">
                <a:latin typeface="Arial"/>
                <a:cs typeface="Arial"/>
              </a:rPr>
              <a:t> </a:t>
            </a:r>
            <a:r>
              <a:rPr lang="en-US" sz="3000" dirty="0" smtClean="0">
                <a:latin typeface="Arial"/>
                <a:cs typeface="Arial"/>
              </a:rPr>
              <a:t>feel anything. </a:t>
            </a:r>
            <a:r>
              <a:rPr lang="en-US" sz="3000" dirty="0">
                <a:latin typeface="Arial"/>
                <a:cs typeface="Arial"/>
              </a:rPr>
              <a:t>But, </a:t>
            </a:r>
            <a:r>
              <a:rPr lang="en-US" sz="3000" b="1" dirty="0" smtClean="0">
                <a:solidFill>
                  <a:srgbClr val="008000"/>
                </a:solidFill>
                <a:latin typeface="Arial"/>
                <a:cs typeface="Arial"/>
              </a:rPr>
              <a:t>I was </a:t>
            </a:r>
            <a:r>
              <a:rPr lang="en-US" sz="3000" b="1" u="sng" dirty="0" smtClean="0">
                <a:solidFill>
                  <a:srgbClr val="008000"/>
                </a:solidFill>
                <a:latin typeface="Arial"/>
                <a:cs typeface="Arial"/>
              </a:rPr>
              <a:t>in</a:t>
            </a:r>
            <a:r>
              <a:rPr lang="en-US" sz="3000" b="1" dirty="0" smtClean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lang="en-US" sz="3000" b="1" u="sng" dirty="0" smtClean="0">
                <a:solidFill>
                  <a:srgbClr val="008000"/>
                </a:solidFill>
                <a:latin typeface="Arial"/>
                <a:cs typeface="Arial"/>
              </a:rPr>
              <a:t>pain</a:t>
            </a:r>
            <a:r>
              <a:rPr lang="en-US" sz="3000" b="1" dirty="0" smtClean="0">
                <a:latin typeface="Arial"/>
                <a:cs typeface="Arial"/>
              </a:rPr>
              <a:t> </a:t>
            </a:r>
            <a:r>
              <a:rPr lang="en-US" sz="3000" dirty="0" smtClean="0">
                <a:latin typeface="Arial"/>
                <a:cs typeface="Arial"/>
              </a:rPr>
              <a:t>after the surgery.</a:t>
            </a:r>
            <a:endParaRPr lang="en-US" sz="3000" dirty="0">
              <a:latin typeface="Arial"/>
              <a:cs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" y="131331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2700">
                  <a:solidFill>
                    <a:srgbClr val="008000"/>
                  </a:solidFill>
                  <a:prstDash val="solid"/>
                </a:ln>
                <a:solidFill>
                  <a:srgbClr val="008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Correct</a:t>
            </a:r>
            <a:endParaRPr lang="en-US" sz="6000" b="1" cap="none" spc="0" dirty="0">
              <a:ln w="12700">
                <a:solidFill>
                  <a:srgbClr val="008000"/>
                </a:solidFill>
                <a:prstDash val="solid"/>
              </a:ln>
              <a:solidFill>
                <a:srgbClr val="008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78403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615895" y="2040837"/>
            <a:ext cx="18466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endParaRPr lang="en-US" sz="4400" dirty="0"/>
          </a:p>
        </p:txBody>
      </p:sp>
      <p:sp>
        <p:nvSpPr>
          <p:cNvPr id="9" name="TextBox 8"/>
          <p:cNvSpPr txBox="1"/>
          <p:nvPr/>
        </p:nvSpPr>
        <p:spPr>
          <a:xfrm>
            <a:off x="5985269" y="4365251"/>
            <a:ext cx="290444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 smtClean="0">
                <a:latin typeface="Arial"/>
                <a:cs typeface="Arial"/>
              </a:rPr>
              <a:t>40 points</a:t>
            </a:r>
            <a:endParaRPr lang="en-US" sz="3200" b="1" dirty="0">
              <a:latin typeface="Arial"/>
              <a:cs typeface="Arial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09" y="69412"/>
            <a:ext cx="1320112" cy="9900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7598" y="1921283"/>
            <a:ext cx="85421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"/>
                <a:cs typeface="Arial"/>
              </a:rPr>
              <a:t>I </a:t>
            </a:r>
            <a:r>
              <a:rPr lang="en-US" sz="3200" b="1" dirty="0">
                <a:latin typeface="Arial"/>
                <a:cs typeface="Arial"/>
              </a:rPr>
              <a:t>did CT scan</a:t>
            </a:r>
            <a:r>
              <a:rPr lang="en-US" sz="3200" dirty="0">
                <a:latin typeface="Arial"/>
                <a:cs typeface="Arial"/>
              </a:rPr>
              <a:t> because doctors didn’t know </a:t>
            </a:r>
            <a:r>
              <a:rPr lang="en-US" sz="3200" b="1" dirty="0" smtClean="0">
                <a:latin typeface="Arial"/>
                <a:cs typeface="Arial"/>
              </a:rPr>
              <a:t>the bones </a:t>
            </a:r>
            <a:r>
              <a:rPr lang="en-US" sz="3200" b="1" dirty="0">
                <a:latin typeface="Arial"/>
                <a:cs typeface="Arial"/>
              </a:rPr>
              <a:t>around of my right eye whether broken or not</a:t>
            </a:r>
            <a:r>
              <a:rPr lang="en-US" sz="3200" dirty="0">
                <a:latin typeface="Arial"/>
                <a:cs typeface="Arial"/>
              </a:rPr>
              <a:t>. </a:t>
            </a:r>
          </a:p>
        </p:txBody>
      </p:sp>
      <p:sp>
        <p:nvSpPr>
          <p:cNvPr id="7" name="Rectangle 6"/>
          <p:cNvSpPr/>
          <p:nvPr/>
        </p:nvSpPr>
        <p:spPr>
          <a:xfrm>
            <a:off x="1" y="131331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Inspect</a:t>
            </a:r>
            <a:endParaRPr lang="en-US" sz="6000" b="1" cap="none" spc="0" dirty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47330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615895" y="2040837"/>
            <a:ext cx="18466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5985269" y="4365251"/>
            <a:ext cx="290444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 smtClean="0">
                <a:latin typeface="Arial"/>
                <a:cs typeface="Arial"/>
              </a:rPr>
              <a:t>40 points</a:t>
            </a:r>
            <a:endParaRPr lang="en-US" sz="3200" b="1" dirty="0">
              <a:latin typeface="Arial"/>
              <a:cs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4083127"/>
            <a:ext cx="1646242" cy="106037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47598" y="1687727"/>
            <a:ext cx="85421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"/>
                <a:cs typeface="Arial"/>
              </a:rPr>
              <a:t>I </a:t>
            </a:r>
            <a:r>
              <a:rPr lang="en-US" sz="3200" b="1" dirty="0" smtClean="0">
                <a:solidFill>
                  <a:srgbClr val="008000"/>
                </a:solidFill>
                <a:latin typeface="Arial"/>
                <a:cs typeface="Arial"/>
              </a:rPr>
              <a:t>had a</a:t>
            </a:r>
            <a:r>
              <a:rPr lang="en-US" sz="3200" dirty="0" smtClean="0">
                <a:latin typeface="Arial"/>
                <a:cs typeface="Arial"/>
              </a:rPr>
              <a:t> CT </a:t>
            </a:r>
            <a:r>
              <a:rPr lang="en-US" sz="3200" dirty="0">
                <a:latin typeface="Arial"/>
                <a:cs typeface="Arial"/>
              </a:rPr>
              <a:t>scan because doctors didn’t know </a:t>
            </a:r>
            <a:r>
              <a:rPr lang="en-US" sz="3200" b="1" u="sng" dirty="0" smtClean="0">
                <a:solidFill>
                  <a:srgbClr val="008000"/>
                </a:solidFill>
                <a:latin typeface="Arial"/>
                <a:cs typeface="Arial"/>
              </a:rPr>
              <a:t>whether or not</a:t>
            </a:r>
            <a:r>
              <a:rPr lang="en-US" sz="3200" b="1" dirty="0" smtClean="0">
                <a:solidFill>
                  <a:srgbClr val="008000"/>
                </a:solidFill>
                <a:latin typeface="Arial"/>
                <a:cs typeface="Arial"/>
              </a:rPr>
              <a:t> the bones </a:t>
            </a:r>
            <a:r>
              <a:rPr lang="en-US" sz="3200" b="1" u="sng" dirty="0" smtClean="0">
                <a:solidFill>
                  <a:srgbClr val="008000"/>
                </a:solidFill>
                <a:latin typeface="Arial"/>
                <a:cs typeface="Arial"/>
              </a:rPr>
              <a:t>around my right eye</a:t>
            </a:r>
            <a:r>
              <a:rPr lang="en-US" sz="3200" b="1" dirty="0" smtClean="0">
                <a:solidFill>
                  <a:srgbClr val="008000"/>
                </a:solidFill>
                <a:latin typeface="Arial"/>
                <a:cs typeface="Arial"/>
              </a:rPr>
              <a:t> were broken</a:t>
            </a:r>
            <a:r>
              <a:rPr lang="en-US" sz="3200" b="1" dirty="0" smtClean="0">
                <a:latin typeface="Arial"/>
                <a:cs typeface="Arial"/>
              </a:rPr>
              <a:t>.</a:t>
            </a:r>
            <a:endParaRPr lang="en-US" sz="3200" dirty="0">
              <a:latin typeface="Arial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" y="131331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2700">
                  <a:solidFill>
                    <a:srgbClr val="008000"/>
                  </a:solidFill>
                  <a:prstDash val="solid"/>
                </a:ln>
                <a:solidFill>
                  <a:srgbClr val="008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Correct</a:t>
            </a:r>
            <a:endParaRPr lang="en-US" sz="6000" b="1" cap="none" spc="0" dirty="0">
              <a:ln w="12700">
                <a:solidFill>
                  <a:srgbClr val="008000"/>
                </a:solidFill>
                <a:prstDash val="solid"/>
              </a:ln>
              <a:solidFill>
                <a:srgbClr val="008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1843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615895" y="2040837"/>
            <a:ext cx="18466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endParaRPr lang="en-US" sz="4400" dirty="0"/>
          </a:p>
        </p:txBody>
      </p:sp>
      <p:sp>
        <p:nvSpPr>
          <p:cNvPr id="9" name="TextBox 8"/>
          <p:cNvSpPr txBox="1"/>
          <p:nvPr/>
        </p:nvSpPr>
        <p:spPr>
          <a:xfrm>
            <a:off x="5985269" y="4365251"/>
            <a:ext cx="290444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 smtClean="0"/>
              <a:t>40 points</a:t>
            </a:r>
            <a:endParaRPr lang="en-US" sz="3200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09" y="69412"/>
            <a:ext cx="1320112" cy="9900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40663" y="1443906"/>
            <a:ext cx="76652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Better </a:t>
            </a:r>
            <a:r>
              <a:rPr lang="en-US" sz="3200" dirty="0" smtClean="0"/>
              <a:t>about</a:t>
            </a:r>
            <a:r>
              <a:rPr lang="en-US" sz="3200" b="1" dirty="0" smtClean="0"/>
              <a:t> </a:t>
            </a:r>
            <a:r>
              <a:rPr lang="en-US" sz="3200" dirty="0" smtClean="0"/>
              <a:t>having a dog was that our home </a:t>
            </a:r>
            <a:r>
              <a:rPr lang="en-US" sz="3200" b="1" dirty="0" smtClean="0"/>
              <a:t>changed</a:t>
            </a:r>
            <a:r>
              <a:rPr lang="en-US" sz="3200" dirty="0" smtClean="0"/>
              <a:t> noisier and more energetic. </a:t>
            </a:r>
            <a:endParaRPr lang="en-US" sz="3200" dirty="0"/>
          </a:p>
          <a:p>
            <a:endParaRPr lang="en-US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940659" y="3139238"/>
            <a:ext cx="756096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Hint:</a:t>
            </a:r>
            <a:r>
              <a:rPr lang="en-US" sz="3200" i="1" dirty="0" smtClean="0"/>
              <a:t> ______ ______ </a:t>
            </a:r>
            <a:r>
              <a:rPr lang="en-US" sz="3200" i="1" u="sng" dirty="0" err="1" smtClean="0"/>
              <a:t>th</a:t>
            </a:r>
            <a:r>
              <a:rPr lang="en-US" sz="3200" i="1" dirty="0" smtClean="0"/>
              <a:t>_____ about </a:t>
            </a:r>
            <a:endParaRPr lang="en-US" sz="3200" i="1" dirty="0"/>
          </a:p>
        </p:txBody>
      </p:sp>
      <p:sp>
        <p:nvSpPr>
          <p:cNvPr id="11" name="Rectangle 10"/>
          <p:cNvSpPr/>
          <p:nvPr/>
        </p:nvSpPr>
        <p:spPr>
          <a:xfrm>
            <a:off x="1" y="131331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Inspect</a:t>
            </a:r>
            <a:endParaRPr lang="en-US" sz="6000" b="1" cap="none" spc="0" dirty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82103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615895" y="2040837"/>
            <a:ext cx="18466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5985269" y="4365251"/>
            <a:ext cx="290444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 smtClean="0">
                <a:latin typeface="Arial"/>
                <a:cs typeface="Arial"/>
              </a:rPr>
              <a:t>40 points</a:t>
            </a:r>
            <a:endParaRPr lang="en-US" sz="3200" b="1" dirty="0">
              <a:latin typeface="Arial"/>
              <a:cs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4083127"/>
            <a:ext cx="1646242" cy="106037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16312" y="1536925"/>
            <a:ext cx="703186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8000"/>
                </a:solidFill>
                <a:latin typeface="Arial"/>
                <a:cs typeface="Arial"/>
              </a:rPr>
              <a:t>The best </a:t>
            </a:r>
            <a:r>
              <a:rPr lang="en-US" sz="3200" dirty="0" smtClean="0">
                <a:latin typeface="Arial"/>
                <a:cs typeface="Arial"/>
              </a:rPr>
              <a:t>/</a:t>
            </a:r>
            <a:r>
              <a:rPr lang="en-US" sz="3200" b="1" dirty="0" smtClean="0">
                <a:latin typeface="Arial"/>
                <a:cs typeface="Arial"/>
              </a:rPr>
              <a:t> </a:t>
            </a:r>
            <a:r>
              <a:rPr lang="en-US" sz="3200" b="1" dirty="0" smtClean="0">
                <a:solidFill>
                  <a:srgbClr val="008000"/>
                </a:solidFill>
                <a:latin typeface="Arial"/>
                <a:cs typeface="Arial"/>
              </a:rPr>
              <a:t>A good thing</a:t>
            </a:r>
            <a:r>
              <a:rPr lang="en-US" sz="3200" dirty="0" smtClean="0">
                <a:latin typeface="Arial"/>
                <a:cs typeface="Arial"/>
              </a:rPr>
              <a:t> about having a dog was</a:t>
            </a:r>
            <a:r>
              <a:rPr lang="en-US" sz="3200" b="1" dirty="0" smtClean="0">
                <a:latin typeface="Arial"/>
                <a:cs typeface="Arial"/>
              </a:rPr>
              <a:t> </a:t>
            </a:r>
            <a:r>
              <a:rPr lang="en-US" sz="3200" dirty="0" smtClean="0">
                <a:latin typeface="Arial"/>
                <a:cs typeface="Arial"/>
              </a:rPr>
              <a:t>that our home</a:t>
            </a:r>
            <a:r>
              <a:rPr lang="en-US" sz="3200" b="1" dirty="0" smtClean="0">
                <a:latin typeface="Arial"/>
                <a:cs typeface="Arial"/>
              </a:rPr>
              <a:t> </a:t>
            </a:r>
            <a:r>
              <a:rPr lang="en-US" sz="3200" b="1" dirty="0" smtClean="0">
                <a:solidFill>
                  <a:srgbClr val="008000"/>
                </a:solidFill>
                <a:latin typeface="Arial"/>
                <a:cs typeface="Arial"/>
              </a:rPr>
              <a:t>became </a:t>
            </a:r>
            <a:r>
              <a:rPr lang="en-US" sz="3200" dirty="0" smtClean="0">
                <a:latin typeface="Arial"/>
                <a:cs typeface="Arial"/>
              </a:rPr>
              <a:t>noisier and more energetic</a:t>
            </a:r>
            <a:r>
              <a:rPr lang="en-US" sz="3200" b="1" dirty="0" smtClean="0">
                <a:latin typeface="Arial"/>
                <a:cs typeface="Arial"/>
              </a:rPr>
              <a:t>. </a:t>
            </a:r>
            <a:endParaRPr lang="en-US" sz="3200" b="1" dirty="0">
              <a:latin typeface="Arial"/>
              <a:cs typeface="Arial"/>
            </a:endParaRPr>
          </a:p>
          <a:p>
            <a:endParaRPr lang="en-US" sz="3200" dirty="0">
              <a:latin typeface="Arial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" y="131331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2700">
                  <a:solidFill>
                    <a:srgbClr val="008000"/>
                  </a:solidFill>
                  <a:prstDash val="solid"/>
                </a:ln>
                <a:solidFill>
                  <a:srgbClr val="008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Correct</a:t>
            </a:r>
            <a:endParaRPr lang="en-US" sz="6000" b="1" cap="none" spc="0" dirty="0">
              <a:ln w="12700">
                <a:solidFill>
                  <a:srgbClr val="008000"/>
                </a:solidFill>
                <a:prstDash val="solid"/>
              </a:ln>
              <a:solidFill>
                <a:srgbClr val="008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19572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615895" y="2040837"/>
            <a:ext cx="18466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endParaRPr lang="en-US" sz="4400" dirty="0"/>
          </a:p>
        </p:txBody>
      </p:sp>
      <p:sp>
        <p:nvSpPr>
          <p:cNvPr id="9" name="TextBox 8"/>
          <p:cNvSpPr txBox="1"/>
          <p:nvPr/>
        </p:nvSpPr>
        <p:spPr>
          <a:xfrm>
            <a:off x="5985269" y="4365251"/>
            <a:ext cx="290444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latin typeface="Arial"/>
                <a:cs typeface="Arial"/>
              </a:rPr>
              <a:t>3</a:t>
            </a:r>
            <a:r>
              <a:rPr lang="en-US" sz="3200" b="1" dirty="0" smtClean="0">
                <a:latin typeface="Arial"/>
                <a:cs typeface="Arial"/>
              </a:rPr>
              <a:t>0 points</a:t>
            </a:r>
            <a:endParaRPr lang="en-US" sz="3200" b="1" dirty="0">
              <a:latin typeface="Arial"/>
              <a:cs typeface="Arial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09" y="69412"/>
            <a:ext cx="1320112" cy="9900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38628" y="1312208"/>
            <a:ext cx="77100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/>
                <a:cs typeface="Arial"/>
              </a:rPr>
              <a:t>We went to karaoke at last. But </a:t>
            </a:r>
            <a:r>
              <a:rPr lang="en-US" sz="3200" b="1" dirty="0">
                <a:latin typeface="Arial"/>
                <a:cs typeface="Arial"/>
              </a:rPr>
              <a:t>at our next room</a:t>
            </a:r>
            <a:r>
              <a:rPr lang="en-US" sz="3200" dirty="0">
                <a:latin typeface="Arial"/>
                <a:cs typeface="Arial"/>
              </a:rPr>
              <a:t>, there were couple friends singing</a:t>
            </a:r>
            <a:r>
              <a:rPr lang="en-US" sz="3200" dirty="0" smtClean="0">
                <a:latin typeface="Arial"/>
                <a:cs typeface="Arial"/>
              </a:rPr>
              <a:t>.</a:t>
            </a:r>
            <a:endParaRPr lang="en-US" sz="3200" dirty="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3458" y="3251353"/>
            <a:ext cx="777580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Hint:</a:t>
            </a:r>
            <a:r>
              <a:rPr lang="en-US" sz="3200" i="1" dirty="0" smtClean="0"/>
              <a:t>  in the ______  ______  ______ ,</a:t>
            </a:r>
            <a:endParaRPr lang="en-US" sz="3200" i="1" dirty="0"/>
          </a:p>
        </p:txBody>
      </p:sp>
      <p:sp>
        <p:nvSpPr>
          <p:cNvPr id="11" name="Rectangle 10"/>
          <p:cNvSpPr/>
          <p:nvPr/>
        </p:nvSpPr>
        <p:spPr>
          <a:xfrm>
            <a:off x="1" y="131331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Inspect</a:t>
            </a:r>
            <a:endParaRPr lang="en-US" sz="6000" b="1" cap="none" spc="0" dirty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36631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615895" y="2040837"/>
            <a:ext cx="18466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5985269" y="4365251"/>
            <a:ext cx="290444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 smtClean="0">
                <a:latin typeface="Arial"/>
                <a:cs typeface="Arial"/>
              </a:rPr>
              <a:t>30 points</a:t>
            </a:r>
            <a:endParaRPr lang="en-US" sz="3200" b="1" dirty="0">
              <a:latin typeface="Arial"/>
              <a:cs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4083127"/>
            <a:ext cx="1646242" cy="106037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8627" y="1552690"/>
            <a:ext cx="76512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/>
                <a:cs typeface="Arial"/>
              </a:rPr>
              <a:t>We went to karaoke at last. But </a:t>
            </a:r>
            <a:r>
              <a:rPr lang="en-US" sz="3200" b="1" dirty="0" smtClean="0">
                <a:solidFill>
                  <a:srgbClr val="008000"/>
                </a:solidFill>
                <a:latin typeface="Arial"/>
                <a:cs typeface="Arial"/>
              </a:rPr>
              <a:t>in</a:t>
            </a:r>
            <a:r>
              <a:rPr lang="en-US" sz="3200" b="1" dirty="0" smtClean="0">
                <a:latin typeface="Arial"/>
                <a:cs typeface="Arial"/>
              </a:rPr>
              <a:t> </a:t>
            </a:r>
            <a:r>
              <a:rPr lang="en-US" sz="3200" b="1" dirty="0" smtClean="0">
                <a:solidFill>
                  <a:srgbClr val="008000"/>
                </a:solidFill>
                <a:latin typeface="Arial"/>
                <a:cs typeface="Arial"/>
              </a:rPr>
              <a:t>the</a:t>
            </a:r>
            <a:r>
              <a:rPr lang="en-US" sz="3200" b="1" dirty="0" smtClean="0">
                <a:latin typeface="Arial"/>
                <a:cs typeface="Arial"/>
              </a:rPr>
              <a:t> </a:t>
            </a:r>
            <a:r>
              <a:rPr lang="en-US" sz="3200" b="1" u="sng" dirty="0" smtClean="0">
                <a:solidFill>
                  <a:srgbClr val="008000"/>
                </a:solidFill>
                <a:latin typeface="Arial"/>
                <a:cs typeface="Arial"/>
              </a:rPr>
              <a:t>next room over</a:t>
            </a:r>
            <a:r>
              <a:rPr lang="en-US" sz="3200" b="1" dirty="0" smtClean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lang="en-US" sz="3200" dirty="0" smtClean="0">
                <a:latin typeface="Arial"/>
                <a:cs typeface="Arial"/>
              </a:rPr>
              <a:t>/ </a:t>
            </a:r>
            <a:r>
              <a:rPr lang="en-US" sz="3200" b="1" dirty="0" smtClean="0">
                <a:solidFill>
                  <a:srgbClr val="008000"/>
                </a:solidFill>
                <a:latin typeface="Arial"/>
                <a:cs typeface="Arial"/>
              </a:rPr>
              <a:t>in the </a:t>
            </a:r>
            <a:r>
              <a:rPr lang="en-US" sz="3200" b="1" u="sng" dirty="0" smtClean="0">
                <a:solidFill>
                  <a:srgbClr val="008000"/>
                </a:solidFill>
                <a:latin typeface="Arial"/>
                <a:cs typeface="Arial"/>
              </a:rPr>
              <a:t>room next door</a:t>
            </a:r>
            <a:r>
              <a:rPr lang="en-US" sz="3200" dirty="0" smtClean="0">
                <a:latin typeface="Arial"/>
                <a:cs typeface="Arial"/>
              </a:rPr>
              <a:t>, </a:t>
            </a:r>
            <a:r>
              <a:rPr lang="en-US" sz="3200" dirty="0">
                <a:latin typeface="Arial"/>
                <a:cs typeface="Arial"/>
              </a:rPr>
              <a:t>there were couple friends singing</a:t>
            </a:r>
            <a:r>
              <a:rPr lang="en-US" sz="3200" dirty="0" smtClean="0">
                <a:latin typeface="Arial"/>
                <a:cs typeface="Arial"/>
              </a:rPr>
              <a:t>.</a:t>
            </a:r>
            <a:endParaRPr lang="en-US" sz="3200" dirty="0">
              <a:latin typeface="Arial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" y="131331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2700">
                  <a:solidFill>
                    <a:srgbClr val="008000"/>
                  </a:solidFill>
                  <a:prstDash val="solid"/>
                </a:ln>
                <a:solidFill>
                  <a:srgbClr val="008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Correct</a:t>
            </a:r>
            <a:endParaRPr lang="en-US" sz="6000" b="1" cap="none" spc="0" dirty="0">
              <a:ln w="12700">
                <a:solidFill>
                  <a:srgbClr val="008000"/>
                </a:solidFill>
                <a:prstDash val="solid"/>
              </a:ln>
              <a:solidFill>
                <a:srgbClr val="008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141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615895" y="2040837"/>
            <a:ext cx="18466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endParaRPr lang="en-US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893677" y="1697683"/>
            <a:ext cx="759163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>
                <a:latin typeface="Arial"/>
                <a:cs typeface="Arial"/>
              </a:rPr>
              <a:t>We </a:t>
            </a:r>
            <a:r>
              <a:rPr lang="en-US" sz="3400" dirty="0" smtClean="0">
                <a:latin typeface="Arial"/>
                <a:cs typeface="Arial"/>
              </a:rPr>
              <a:t>walked onto the stage, </a:t>
            </a:r>
            <a:r>
              <a:rPr lang="en-US" sz="3400" dirty="0">
                <a:latin typeface="Arial"/>
                <a:cs typeface="Arial"/>
              </a:rPr>
              <a:t>and there were </a:t>
            </a:r>
            <a:r>
              <a:rPr lang="en-US" sz="3400" b="1" dirty="0">
                <a:latin typeface="Arial"/>
                <a:cs typeface="Arial"/>
              </a:rPr>
              <a:t>so many audiences</a:t>
            </a:r>
            <a:r>
              <a:rPr lang="en-US" sz="3400" dirty="0">
                <a:latin typeface="Arial"/>
                <a:cs typeface="Arial"/>
              </a:rPr>
              <a:t>. </a:t>
            </a:r>
          </a:p>
          <a:p>
            <a:endParaRPr lang="en-US" sz="3400" dirty="0"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85269" y="4365251"/>
            <a:ext cx="290444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400" b="1" dirty="0" smtClean="0">
                <a:latin typeface="Arial"/>
                <a:cs typeface="Arial"/>
              </a:rPr>
              <a:t>40 points</a:t>
            </a:r>
            <a:endParaRPr lang="en-US" sz="3400" b="1" dirty="0">
              <a:latin typeface="Arial"/>
              <a:cs typeface="Arial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09" y="69412"/>
            <a:ext cx="1320112" cy="99008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" y="131331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Inspect</a:t>
            </a:r>
            <a:endParaRPr lang="en-US" sz="6000" b="1" cap="none" spc="0" dirty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27770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615895" y="2040837"/>
            <a:ext cx="18466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endParaRPr lang="en-US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659231" y="1572540"/>
            <a:ext cx="792065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>
                <a:latin typeface="Arial"/>
                <a:cs typeface="Arial"/>
              </a:rPr>
              <a:t>We </a:t>
            </a:r>
            <a:r>
              <a:rPr lang="en-US" sz="3400" dirty="0" smtClean="0">
                <a:latin typeface="Arial"/>
                <a:cs typeface="Arial"/>
              </a:rPr>
              <a:t>walked onto the stage, </a:t>
            </a:r>
            <a:r>
              <a:rPr lang="en-US" sz="3400" dirty="0">
                <a:latin typeface="Arial"/>
                <a:cs typeface="Arial"/>
              </a:rPr>
              <a:t>and there were </a:t>
            </a:r>
            <a:r>
              <a:rPr lang="en-US" sz="3400" b="1" dirty="0" smtClean="0">
                <a:solidFill>
                  <a:srgbClr val="008000"/>
                </a:solidFill>
                <a:latin typeface="Arial"/>
                <a:cs typeface="Arial"/>
              </a:rPr>
              <a:t>so many people in the audience</a:t>
            </a:r>
            <a:r>
              <a:rPr lang="en-US" sz="3400" dirty="0" smtClean="0">
                <a:latin typeface="Arial"/>
                <a:cs typeface="Arial"/>
              </a:rPr>
              <a:t>. </a:t>
            </a:r>
            <a:endParaRPr lang="en-US" sz="3400" dirty="0">
              <a:latin typeface="Arial"/>
              <a:cs typeface="Arial"/>
            </a:endParaRPr>
          </a:p>
          <a:p>
            <a:endParaRPr lang="en-US" sz="3400" dirty="0"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85268" y="4365251"/>
            <a:ext cx="308094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400" b="1" dirty="0" smtClean="0">
                <a:latin typeface="Arial"/>
                <a:cs typeface="Arial"/>
              </a:rPr>
              <a:t>40 points</a:t>
            </a:r>
            <a:endParaRPr lang="en-US" sz="3400" b="1" dirty="0">
              <a:latin typeface="Arial"/>
              <a:cs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926932"/>
            <a:ext cx="1888736" cy="121656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" y="131331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2700">
                  <a:solidFill>
                    <a:srgbClr val="008000"/>
                  </a:solidFill>
                  <a:prstDash val="solid"/>
                </a:ln>
                <a:solidFill>
                  <a:srgbClr val="008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Correct</a:t>
            </a:r>
            <a:endParaRPr lang="en-US" sz="6000" b="1" cap="none" spc="0" dirty="0">
              <a:ln w="12700">
                <a:solidFill>
                  <a:srgbClr val="008000"/>
                </a:solidFill>
                <a:prstDash val="solid"/>
              </a:ln>
              <a:solidFill>
                <a:srgbClr val="008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21990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615895" y="2040837"/>
            <a:ext cx="18466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endParaRPr lang="en-US" sz="4400" dirty="0"/>
          </a:p>
        </p:txBody>
      </p:sp>
      <p:sp>
        <p:nvSpPr>
          <p:cNvPr id="9" name="TextBox 8"/>
          <p:cNvSpPr txBox="1"/>
          <p:nvPr/>
        </p:nvSpPr>
        <p:spPr>
          <a:xfrm>
            <a:off x="5985269" y="4365251"/>
            <a:ext cx="29044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000" b="1" dirty="0" smtClean="0">
                <a:latin typeface="Arial"/>
                <a:cs typeface="Arial"/>
              </a:rPr>
              <a:t>40 points</a:t>
            </a:r>
            <a:endParaRPr lang="en-US" sz="3000" b="1" dirty="0">
              <a:latin typeface="Arial"/>
              <a:cs typeface="Arial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09" y="69412"/>
            <a:ext cx="1320112" cy="9900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43462" y="1404606"/>
            <a:ext cx="777969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Arial"/>
                <a:cs typeface="Arial"/>
              </a:rPr>
              <a:t>When I was a kid, I loved adventure. </a:t>
            </a:r>
            <a:r>
              <a:rPr lang="en-US" sz="3000" dirty="0" smtClean="0">
                <a:latin typeface="Arial"/>
                <a:cs typeface="Arial"/>
              </a:rPr>
              <a:t>Columbus, </a:t>
            </a:r>
            <a:r>
              <a:rPr lang="en-US" sz="3000" dirty="0">
                <a:latin typeface="Arial"/>
                <a:cs typeface="Arial"/>
              </a:rPr>
              <a:t>who is the</a:t>
            </a:r>
            <a:r>
              <a:rPr lang="en-US" sz="3000" b="1" dirty="0">
                <a:latin typeface="Arial"/>
                <a:cs typeface="Arial"/>
              </a:rPr>
              <a:t> pronoun </a:t>
            </a:r>
            <a:r>
              <a:rPr lang="en-US" sz="3000" dirty="0">
                <a:latin typeface="Arial"/>
                <a:cs typeface="Arial"/>
              </a:rPr>
              <a:t>of </a:t>
            </a:r>
            <a:r>
              <a:rPr lang="en-US" sz="3000" dirty="0" smtClean="0">
                <a:latin typeface="Arial"/>
                <a:cs typeface="Arial"/>
              </a:rPr>
              <a:t>adventure, </a:t>
            </a:r>
            <a:r>
              <a:rPr lang="en-US" sz="3000" dirty="0">
                <a:latin typeface="Arial"/>
                <a:cs typeface="Arial"/>
              </a:rPr>
              <a:t>is one of my </a:t>
            </a:r>
            <a:r>
              <a:rPr lang="en-US" sz="3000" dirty="0" smtClean="0">
                <a:latin typeface="Arial"/>
                <a:cs typeface="Arial"/>
              </a:rPr>
              <a:t>favorite </a:t>
            </a:r>
            <a:r>
              <a:rPr lang="en-US" sz="3000" dirty="0">
                <a:latin typeface="Arial"/>
                <a:cs typeface="Arial"/>
              </a:rPr>
              <a:t>figures. 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3458" y="3288119"/>
            <a:ext cx="777580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latin typeface="Arial"/>
                <a:cs typeface="Arial"/>
              </a:rPr>
              <a:t>Hint:</a:t>
            </a:r>
            <a:r>
              <a:rPr lang="en-US" sz="2600" i="1" dirty="0" smtClean="0">
                <a:latin typeface="Arial"/>
                <a:cs typeface="Arial"/>
              </a:rPr>
              <a:t>  who is the </a:t>
            </a:r>
            <a:r>
              <a:rPr lang="en-US" sz="2600" i="1" u="sng" dirty="0" smtClean="0">
                <a:latin typeface="Arial"/>
                <a:cs typeface="Arial"/>
              </a:rPr>
              <a:t>i</a:t>
            </a:r>
            <a:r>
              <a:rPr lang="en-US" sz="2600" i="1" dirty="0" smtClean="0">
                <a:latin typeface="Arial"/>
                <a:cs typeface="Arial"/>
              </a:rPr>
              <a:t>______ / </a:t>
            </a:r>
            <a:r>
              <a:rPr lang="en-US" sz="2600" i="1" u="sng" dirty="0" smtClean="0">
                <a:latin typeface="Arial"/>
                <a:cs typeface="Arial"/>
              </a:rPr>
              <a:t>s</a:t>
            </a:r>
            <a:r>
              <a:rPr lang="en-US" sz="2600" i="1" dirty="0" smtClean="0">
                <a:latin typeface="Arial"/>
                <a:cs typeface="Arial"/>
              </a:rPr>
              <a:t>_______ of adventure.</a:t>
            </a:r>
            <a:endParaRPr lang="en-US" sz="2600" i="1" dirty="0">
              <a:latin typeface="Arial"/>
              <a:cs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" y="131331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Inspect</a:t>
            </a:r>
            <a:endParaRPr lang="en-US" sz="6000" b="1" cap="none" spc="0" dirty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80319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615895" y="2040837"/>
            <a:ext cx="18466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5985269" y="4365251"/>
            <a:ext cx="290444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 smtClean="0">
                <a:latin typeface="Arial"/>
                <a:cs typeface="Arial"/>
              </a:rPr>
              <a:t>40 points</a:t>
            </a:r>
            <a:endParaRPr lang="en-US" sz="3200" b="1" dirty="0">
              <a:latin typeface="Arial"/>
              <a:cs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4083127"/>
            <a:ext cx="1646242" cy="106037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7932" y="1567412"/>
            <a:ext cx="81517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/>
                <a:cs typeface="Arial"/>
              </a:rPr>
              <a:t>When I was a kid, I loved adventure. </a:t>
            </a:r>
            <a:r>
              <a:rPr lang="en-US" sz="3200" dirty="0" smtClean="0">
                <a:latin typeface="Arial"/>
                <a:cs typeface="Arial"/>
              </a:rPr>
              <a:t>Columbus, </a:t>
            </a:r>
            <a:r>
              <a:rPr lang="en-US" sz="3200" dirty="0">
                <a:latin typeface="Arial"/>
                <a:cs typeface="Arial"/>
              </a:rPr>
              <a:t>who is the</a:t>
            </a:r>
            <a:r>
              <a:rPr lang="en-US" sz="3200" b="1" dirty="0">
                <a:latin typeface="Arial"/>
                <a:cs typeface="Arial"/>
              </a:rPr>
              <a:t> </a:t>
            </a:r>
            <a:r>
              <a:rPr lang="en-US" sz="3200" b="1" dirty="0" smtClean="0">
                <a:solidFill>
                  <a:srgbClr val="008000"/>
                </a:solidFill>
                <a:latin typeface="Arial"/>
                <a:cs typeface="Arial"/>
              </a:rPr>
              <a:t>icon </a:t>
            </a:r>
            <a:r>
              <a:rPr lang="en-US" sz="3200" dirty="0" smtClean="0">
                <a:latin typeface="Arial"/>
                <a:cs typeface="Arial"/>
              </a:rPr>
              <a:t>/</a:t>
            </a:r>
            <a:r>
              <a:rPr lang="en-US" sz="3200" b="1" dirty="0" smtClean="0">
                <a:solidFill>
                  <a:srgbClr val="008000"/>
                </a:solidFill>
                <a:latin typeface="Arial"/>
                <a:cs typeface="Arial"/>
              </a:rPr>
              <a:t> symbol</a:t>
            </a:r>
            <a:r>
              <a:rPr lang="en-US" sz="3200" b="1" dirty="0" smtClean="0">
                <a:latin typeface="Arial"/>
                <a:cs typeface="Arial"/>
              </a:rPr>
              <a:t> </a:t>
            </a:r>
            <a:r>
              <a:rPr lang="en-US" sz="3200" dirty="0" smtClean="0">
                <a:latin typeface="Arial"/>
                <a:cs typeface="Arial"/>
              </a:rPr>
              <a:t>of adventure, </a:t>
            </a:r>
            <a:r>
              <a:rPr lang="en-US" sz="3200" dirty="0">
                <a:latin typeface="Arial"/>
                <a:cs typeface="Arial"/>
              </a:rPr>
              <a:t>is one of my </a:t>
            </a:r>
            <a:r>
              <a:rPr lang="en-US" sz="3200" dirty="0" smtClean="0">
                <a:latin typeface="Arial"/>
                <a:cs typeface="Arial"/>
              </a:rPr>
              <a:t>favorite </a:t>
            </a:r>
            <a:r>
              <a:rPr lang="en-US" sz="3200" dirty="0">
                <a:latin typeface="Arial"/>
                <a:cs typeface="Arial"/>
              </a:rPr>
              <a:t>figures.  </a:t>
            </a:r>
          </a:p>
        </p:txBody>
      </p:sp>
      <p:sp>
        <p:nvSpPr>
          <p:cNvPr id="9" name="Rectangle 8"/>
          <p:cNvSpPr/>
          <p:nvPr/>
        </p:nvSpPr>
        <p:spPr>
          <a:xfrm>
            <a:off x="1" y="131331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2700">
                  <a:solidFill>
                    <a:srgbClr val="008000"/>
                  </a:solidFill>
                  <a:prstDash val="solid"/>
                </a:ln>
                <a:solidFill>
                  <a:srgbClr val="008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Correct</a:t>
            </a:r>
            <a:endParaRPr lang="en-US" sz="6000" b="1" cap="none" spc="0" dirty="0">
              <a:ln w="12700">
                <a:solidFill>
                  <a:srgbClr val="008000"/>
                </a:solidFill>
                <a:prstDash val="solid"/>
              </a:ln>
              <a:solidFill>
                <a:srgbClr val="008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266717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615895" y="2040837"/>
            <a:ext cx="18466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endParaRPr lang="en-US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540905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latin typeface="Arial"/>
                <a:cs typeface="Arial"/>
              </a:rPr>
              <a:t>Questions?</a:t>
            </a:r>
            <a:endParaRPr lang="en-US" sz="8000" b="1" dirty="0"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695551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Arial"/>
                <a:cs typeface="Arial"/>
              </a:rPr>
              <a:t>See  </a:t>
            </a:r>
            <a:r>
              <a:rPr lang="en-US" sz="4000" b="1" dirty="0" err="1" smtClean="0">
                <a:solidFill>
                  <a:srgbClr val="3366FF"/>
                </a:solidFill>
                <a:latin typeface="Arial"/>
                <a:cs typeface="Arial"/>
              </a:rPr>
              <a:t>busanteacher.com</a:t>
            </a:r>
            <a:r>
              <a:rPr lang="en-US" sz="4000" dirty="0" smtClean="0">
                <a:latin typeface="Arial"/>
                <a:cs typeface="Arial"/>
              </a:rPr>
              <a:t>  for PPT</a:t>
            </a:r>
            <a:endParaRPr lang="en-US" sz="4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76838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2098</TotalTime>
  <Words>2006</Words>
  <Application>Microsoft Macintosh PowerPoint</Application>
  <PresentationFormat>On-screen Show (16:9)</PresentationFormat>
  <Paragraphs>411</Paragraphs>
  <Slides>81</Slides>
  <Notes>52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81</vt:i4>
      </vt:variant>
    </vt:vector>
  </HeadingPairs>
  <TitlesOfParts>
    <vt:vector size="8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Josh</cp:lastModifiedBy>
  <cp:revision>236</cp:revision>
  <cp:lastPrinted>2019-06-14T00:34:11Z</cp:lastPrinted>
  <dcterms:modified xsi:type="dcterms:W3CDTF">2019-06-15T01:31:30Z</dcterms:modified>
</cp:coreProperties>
</file>