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91435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75" algn="l" defTabSz="91435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50" algn="l" defTabSz="91435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25" algn="l" defTabSz="91435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699" algn="l" defTabSz="91435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874" algn="l" defTabSz="91435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049" algn="l" defTabSz="91435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224" algn="l" defTabSz="91435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399" algn="l" defTabSz="91435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77" autoAdjust="0"/>
    <p:restoredTop sz="94660"/>
  </p:normalViewPr>
  <p:slideViewPr>
    <p:cSldViewPr>
      <p:cViewPr>
        <p:scale>
          <a:sx n="72" d="100"/>
          <a:sy n="72" d="100"/>
        </p:scale>
        <p:origin x="-2226" y="168"/>
      </p:cViewPr>
      <p:guideLst>
        <p:guide orient="horz" pos="3120"/>
        <p:guide pos="21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4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1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F3B6A-536C-49D6-BD4B-55A96B03EAE4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66CD2-6506-45BD-B7EB-1D34A2EA8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363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F3B6A-536C-49D6-BD4B-55A96B03EAE4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66CD2-6506-45BD-B7EB-1D34A2EA8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805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8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3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2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F3B6A-536C-49D6-BD4B-55A96B03EAE4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66CD2-6506-45BD-B7EB-1D34A2EA8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409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3"/>
            <a:ext cx="3028949" cy="6537502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2" y="2311403"/>
            <a:ext cx="3028949" cy="6537502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F3B6A-536C-49D6-BD4B-55A96B03EAE4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66CD2-6506-45BD-B7EB-1D34A2EA8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700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2" y="2217384"/>
            <a:ext cx="3030141" cy="924101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57175" indent="0">
              <a:buNone/>
              <a:defRPr sz="2000" b="1"/>
            </a:lvl2pPr>
            <a:lvl3pPr marL="914350" indent="0">
              <a:buNone/>
              <a:defRPr sz="1900" b="1"/>
            </a:lvl3pPr>
            <a:lvl4pPr marL="1371525" indent="0">
              <a:buNone/>
              <a:defRPr sz="1600" b="1"/>
            </a:lvl4pPr>
            <a:lvl5pPr marL="1828699" indent="0">
              <a:buNone/>
              <a:defRPr sz="1600" b="1"/>
            </a:lvl5pPr>
            <a:lvl6pPr marL="2285874" indent="0">
              <a:buNone/>
              <a:defRPr sz="1600" b="1"/>
            </a:lvl6pPr>
            <a:lvl7pPr marL="2743049" indent="0">
              <a:buNone/>
              <a:defRPr sz="1600" b="1"/>
            </a:lvl7pPr>
            <a:lvl8pPr marL="3200224" indent="0">
              <a:buNone/>
              <a:defRPr sz="1600" b="1"/>
            </a:lvl8pPr>
            <a:lvl9pPr marL="3657399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2" y="3141487"/>
            <a:ext cx="3030141" cy="5707415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1" y="2217384"/>
            <a:ext cx="3031331" cy="924101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57175" indent="0">
              <a:buNone/>
              <a:defRPr sz="2000" b="1"/>
            </a:lvl2pPr>
            <a:lvl3pPr marL="914350" indent="0">
              <a:buNone/>
              <a:defRPr sz="1900" b="1"/>
            </a:lvl3pPr>
            <a:lvl4pPr marL="1371525" indent="0">
              <a:buNone/>
              <a:defRPr sz="1600" b="1"/>
            </a:lvl4pPr>
            <a:lvl5pPr marL="1828699" indent="0">
              <a:buNone/>
              <a:defRPr sz="1600" b="1"/>
            </a:lvl5pPr>
            <a:lvl6pPr marL="2285874" indent="0">
              <a:buNone/>
              <a:defRPr sz="1600" b="1"/>
            </a:lvl6pPr>
            <a:lvl7pPr marL="2743049" indent="0">
              <a:buNone/>
              <a:defRPr sz="1600" b="1"/>
            </a:lvl7pPr>
            <a:lvl8pPr marL="3200224" indent="0">
              <a:buNone/>
              <a:defRPr sz="1600" b="1"/>
            </a:lvl8pPr>
            <a:lvl9pPr marL="3657399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1" y="3141487"/>
            <a:ext cx="3031331" cy="5707415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F3B6A-536C-49D6-BD4B-55A96B03EAE4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66CD2-6506-45BD-B7EB-1D34A2EA8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643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F3B6A-536C-49D6-BD4B-55A96B03EAE4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66CD2-6506-45BD-B7EB-1D34A2EA8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335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F3B6A-536C-49D6-BD4B-55A96B03EAE4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66CD2-6506-45BD-B7EB-1D34A2EA8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710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94407"/>
            <a:ext cx="2256235" cy="167851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9" y="394408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2072924"/>
            <a:ext cx="2256235" cy="6775979"/>
          </a:xfrm>
        </p:spPr>
        <p:txBody>
          <a:bodyPr/>
          <a:lstStyle>
            <a:lvl1pPr marL="0" indent="0">
              <a:buNone/>
              <a:defRPr sz="1400"/>
            </a:lvl1pPr>
            <a:lvl2pPr marL="457175" indent="0">
              <a:buNone/>
              <a:defRPr sz="1200"/>
            </a:lvl2pPr>
            <a:lvl3pPr marL="914350" indent="0">
              <a:buNone/>
              <a:defRPr sz="1000"/>
            </a:lvl3pPr>
            <a:lvl4pPr marL="1371525" indent="0">
              <a:buNone/>
              <a:defRPr sz="900"/>
            </a:lvl4pPr>
            <a:lvl5pPr marL="1828699" indent="0">
              <a:buNone/>
              <a:defRPr sz="900"/>
            </a:lvl5pPr>
            <a:lvl6pPr marL="2285874" indent="0">
              <a:buNone/>
              <a:defRPr sz="900"/>
            </a:lvl6pPr>
            <a:lvl7pPr marL="2743049" indent="0">
              <a:buNone/>
              <a:defRPr sz="900"/>
            </a:lvl7pPr>
            <a:lvl8pPr marL="3200224" indent="0">
              <a:buNone/>
              <a:defRPr sz="900"/>
            </a:lvl8pPr>
            <a:lvl9pPr marL="3657399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F3B6A-536C-49D6-BD4B-55A96B03EAE4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66CD2-6506-45BD-B7EB-1D34A2EA8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97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7" y="6934202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7" y="885118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175" indent="0">
              <a:buNone/>
              <a:defRPr sz="2800"/>
            </a:lvl2pPr>
            <a:lvl3pPr marL="914350" indent="0">
              <a:buNone/>
              <a:defRPr sz="2300"/>
            </a:lvl3pPr>
            <a:lvl4pPr marL="1371525" indent="0">
              <a:buNone/>
              <a:defRPr sz="2000"/>
            </a:lvl4pPr>
            <a:lvl5pPr marL="1828699" indent="0">
              <a:buNone/>
              <a:defRPr sz="2000"/>
            </a:lvl5pPr>
            <a:lvl6pPr marL="2285874" indent="0">
              <a:buNone/>
              <a:defRPr sz="2000"/>
            </a:lvl6pPr>
            <a:lvl7pPr marL="2743049" indent="0">
              <a:buNone/>
              <a:defRPr sz="2000"/>
            </a:lvl7pPr>
            <a:lvl8pPr marL="3200224" indent="0">
              <a:buNone/>
              <a:defRPr sz="2000"/>
            </a:lvl8pPr>
            <a:lvl9pPr marL="365739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7" y="7752824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175" indent="0">
              <a:buNone/>
              <a:defRPr sz="1200"/>
            </a:lvl2pPr>
            <a:lvl3pPr marL="914350" indent="0">
              <a:buNone/>
              <a:defRPr sz="1000"/>
            </a:lvl3pPr>
            <a:lvl4pPr marL="1371525" indent="0">
              <a:buNone/>
              <a:defRPr sz="900"/>
            </a:lvl4pPr>
            <a:lvl5pPr marL="1828699" indent="0">
              <a:buNone/>
              <a:defRPr sz="900"/>
            </a:lvl5pPr>
            <a:lvl6pPr marL="2285874" indent="0">
              <a:buNone/>
              <a:defRPr sz="900"/>
            </a:lvl6pPr>
            <a:lvl7pPr marL="2743049" indent="0">
              <a:buNone/>
              <a:defRPr sz="900"/>
            </a:lvl7pPr>
            <a:lvl8pPr marL="3200224" indent="0">
              <a:buNone/>
              <a:defRPr sz="900"/>
            </a:lvl8pPr>
            <a:lvl9pPr marL="3657399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F3B6A-536C-49D6-BD4B-55A96B03EAE4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66CD2-6506-45BD-B7EB-1D34A2EA8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228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F3B6A-536C-49D6-BD4B-55A96B03EAE4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66CD2-6506-45BD-B7EB-1D34A2EA8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511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2"/>
            <a:ext cx="1543051" cy="845220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1" y="396702"/>
            <a:ext cx="4514850" cy="8452202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F3B6A-536C-49D6-BD4B-55A96B03EAE4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66CD2-6506-45BD-B7EB-1D34A2EA8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661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34" tIns="45717" rIns="91434" bIns="45717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3"/>
            <a:ext cx="6172200" cy="6537502"/>
          </a:xfrm>
          <a:prstGeom prst="rect">
            <a:avLst/>
          </a:prstGeom>
        </p:spPr>
        <p:txBody>
          <a:bodyPr vert="horz" lIns="91434" tIns="45717" rIns="91434" bIns="45717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2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F3B6A-536C-49D6-BD4B-55A96B03EAE4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1" y="9181397"/>
            <a:ext cx="2171700" cy="527402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2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66CD2-6506-45BD-B7EB-1D34A2EA8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218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5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1" indent="-342881" algn="l" defTabSz="9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0" indent="-285735" algn="l" defTabSz="91435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37" indent="-228587" algn="l" defTabSz="9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12" indent="-228587" algn="l" defTabSz="91435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87" indent="-228587" algn="l" defTabSz="91435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62" indent="-228587" algn="l" defTabSz="9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37" indent="-228587" algn="l" defTabSz="9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11" indent="-228587" algn="l" defTabSz="9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86" indent="-228587" algn="l" defTabSz="9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5" algn="l" defTabSz="91435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0" algn="l" defTabSz="91435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25" algn="l" defTabSz="91435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99" algn="l" defTabSz="91435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74" algn="l" defTabSz="91435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49" algn="l" defTabSz="91435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24" algn="l" defTabSz="91435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99" algn="l" defTabSz="91435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76672" y="622609"/>
            <a:ext cx="1860199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350" b="1" dirty="0" smtClean="0"/>
              <a:t>trivial</a:t>
            </a:r>
            <a:endParaRPr lang="en-US" sz="1350" b="1" dirty="0"/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350" b="1" dirty="0"/>
              <a:t>sanitation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350" b="1" dirty="0"/>
              <a:t>suction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350" b="1" dirty="0"/>
              <a:t>feces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350" b="1" dirty="0"/>
              <a:t>bowels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350" b="1" dirty="0"/>
              <a:t>long-haul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350" b="1" dirty="0"/>
              <a:t>disposal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350" b="1" dirty="0"/>
              <a:t>frigid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350" b="1" dirty="0" smtClean="0"/>
              <a:t>valve</a:t>
            </a:r>
            <a:endParaRPr lang="en-US" sz="1350" b="1" dirty="0"/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350" b="1" dirty="0"/>
              <a:t>slick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350" b="1" dirty="0"/>
              <a:t>filthy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1829948" y="707718"/>
            <a:ext cx="5040560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1300" dirty="0" smtClean="0"/>
              <a:t>very smooth and slippery</a:t>
            </a:r>
          </a:p>
          <a:p>
            <a:pPr marL="342900" indent="-342900">
              <a:buFont typeface="+mj-lt"/>
              <a:buAutoNum type="alphaUcPeriod"/>
            </a:pPr>
            <a:endParaRPr lang="en-US" sz="1300" dirty="0" smtClean="0"/>
          </a:p>
          <a:p>
            <a:pPr marL="342900" indent="-342900">
              <a:buFont typeface="+mj-lt"/>
              <a:buAutoNum type="alphaUcPeriod"/>
            </a:pPr>
            <a:r>
              <a:rPr lang="en-US" sz="1300" dirty="0" smtClean="0"/>
              <a:t>not important; of very little value</a:t>
            </a:r>
          </a:p>
          <a:p>
            <a:pPr marL="342900" indent="-342900">
              <a:buFont typeface="+mj-lt"/>
              <a:buAutoNum type="alphaUcPeriod"/>
            </a:pPr>
            <a:endParaRPr lang="en-US" sz="1300" dirty="0" smtClean="0"/>
          </a:p>
          <a:p>
            <a:pPr marL="342900" indent="-342900">
              <a:buFont typeface="+mj-lt"/>
              <a:buAutoNum type="alphaUcPeriod"/>
            </a:pPr>
            <a:r>
              <a:rPr lang="en-US" sz="1300" dirty="0" smtClean="0"/>
              <a:t>solid waste released from the human body; </a:t>
            </a:r>
            <a:r>
              <a:rPr lang="en-US" sz="1300" dirty="0" smtClean="0"/>
              <a:t>excrement; poo</a:t>
            </a:r>
            <a:endParaRPr lang="en-US" sz="1300" dirty="0" smtClean="0"/>
          </a:p>
          <a:p>
            <a:pPr marL="342900" indent="-342900">
              <a:buFont typeface="+mj-lt"/>
              <a:buAutoNum type="alphaUcPeriod"/>
            </a:pPr>
            <a:endParaRPr lang="en-US" sz="1300" dirty="0" smtClean="0"/>
          </a:p>
          <a:p>
            <a:pPr marL="342900" indent="-342900">
              <a:buFont typeface="+mj-lt"/>
              <a:buAutoNum type="alphaUcPeriod"/>
            </a:pPr>
            <a:r>
              <a:rPr lang="en-US" sz="1300" dirty="0" smtClean="0"/>
              <a:t>disgustingly dirty</a:t>
            </a:r>
          </a:p>
          <a:p>
            <a:pPr marL="342900" indent="-342900">
              <a:buFont typeface="+mj-lt"/>
              <a:buAutoNum type="alphaUcPeriod"/>
            </a:pPr>
            <a:endParaRPr lang="en-US" sz="1300" dirty="0" smtClean="0"/>
          </a:p>
          <a:p>
            <a:pPr marL="342900" indent="-342900">
              <a:buFont typeface="+mj-lt"/>
              <a:buAutoNum type="alphaUcPeriod"/>
            </a:pPr>
            <a:r>
              <a:rPr lang="en-US" sz="1300" dirty="0" smtClean="0"/>
              <a:t>the act of throwing something away or getting rid of something</a:t>
            </a:r>
          </a:p>
          <a:p>
            <a:pPr marL="342900" indent="-342900">
              <a:buFont typeface="+mj-lt"/>
              <a:buAutoNum type="alphaUcPeriod"/>
            </a:pPr>
            <a:endParaRPr lang="en-US" sz="1300" dirty="0" smtClean="0"/>
          </a:p>
          <a:p>
            <a:pPr marL="342900" indent="-342900">
              <a:buFont typeface="+mj-lt"/>
              <a:buAutoNum type="alphaUcPeriod"/>
            </a:pPr>
            <a:r>
              <a:rPr lang="en-US" sz="1300" dirty="0" smtClean="0"/>
              <a:t>1)long </a:t>
            </a:r>
            <a:r>
              <a:rPr lang="en-US" sz="1300" dirty="0" smtClean="0"/>
              <a:t>tubes in body to help digest food and carry solid waste out</a:t>
            </a:r>
            <a:br>
              <a:rPr lang="en-US" sz="1300" dirty="0" smtClean="0"/>
            </a:br>
            <a:r>
              <a:rPr lang="en-US" sz="1300" dirty="0" smtClean="0"/>
              <a:t>2)deep inner parts of something</a:t>
            </a:r>
          </a:p>
          <a:p>
            <a:pPr marL="342900" indent="-342900">
              <a:buFont typeface="+mj-lt"/>
              <a:buAutoNum type="alphaUcPeriod"/>
            </a:pPr>
            <a:endParaRPr lang="en-US" sz="1300" dirty="0" smtClean="0"/>
          </a:p>
          <a:p>
            <a:pPr marL="342900" indent="-342900">
              <a:buFont typeface="+mj-lt"/>
              <a:buAutoNum type="alphaUcPeriod"/>
            </a:pPr>
            <a:r>
              <a:rPr lang="en-US" sz="1300" dirty="0" smtClean="0"/>
              <a:t>extremely cold in temperature</a:t>
            </a:r>
          </a:p>
          <a:p>
            <a:pPr marL="342900" indent="-342900">
              <a:buFont typeface="+mj-lt"/>
              <a:buAutoNum type="alphaUcPeriod"/>
            </a:pPr>
            <a:endParaRPr lang="en-US" sz="1300" dirty="0" smtClean="0"/>
          </a:p>
          <a:p>
            <a:pPr marL="342900" indent="-342900">
              <a:buFont typeface="+mj-lt"/>
              <a:buAutoNum type="alphaUcPeriod"/>
            </a:pPr>
            <a:r>
              <a:rPr lang="en-US" sz="1300" dirty="0" smtClean="0"/>
              <a:t>(of a flight) traveling a far distance over many hours</a:t>
            </a:r>
          </a:p>
          <a:p>
            <a:pPr marL="342900" indent="-342900">
              <a:buFont typeface="+mj-lt"/>
              <a:buAutoNum type="alphaUcPeriod"/>
            </a:pPr>
            <a:endParaRPr lang="en-US" sz="1300" dirty="0" smtClean="0"/>
          </a:p>
          <a:p>
            <a:pPr marL="342900" indent="-342900">
              <a:buFont typeface="+mj-lt"/>
              <a:buAutoNum type="alphaUcPeriod"/>
            </a:pPr>
            <a:r>
              <a:rPr lang="en-US" sz="1300" dirty="0" smtClean="0"/>
              <a:t>the process of keeping places clean by removing waste</a:t>
            </a:r>
          </a:p>
          <a:p>
            <a:pPr marL="342900" indent="-342900">
              <a:buFont typeface="+mj-lt"/>
              <a:buAutoNum type="alphaUcPeriod"/>
            </a:pPr>
            <a:endParaRPr lang="en-US" sz="1300" dirty="0" smtClean="0"/>
          </a:p>
          <a:p>
            <a:pPr marL="342900" indent="-342900">
              <a:buFont typeface="+mj-lt"/>
              <a:buAutoNum type="alphaUcPeriod"/>
            </a:pPr>
            <a:r>
              <a:rPr lang="en-US" sz="1300" dirty="0" smtClean="0"/>
              <a:t>a mechanical device that opens and closes to control flow of liquid</a:t>
            </a:r>
          </a:p>
          <a:p>
            <a:pPr marL="342900" indent="-342900">
              <a:buFont typeface="+mj-lt"/>
              <a:buAutoNum type="alphaUcPeriod"/>
            </a:pPr>
            <a:endParaRPr lang="en-US" sz="1300" dirty="0" smtClean="0"/>
          </a:p>
          <a:p>
            <a:pPr marL="342900" indent="-342900">
              <a:buFont typeface="+mj-lt"/>
              <a:buAutoNum type="alphaUcPeriod"/>
            </a:pPr>
            <a:r>
              <a:rPr lang="en-US" sz="1300" dirty="0" smtClean="0"/>
              <a:t>the force that, by a pressure differential, attracts a substance </a:t>
            </a:r>
            <a:br>
              <a:rPr lang="en-US" sz="1300" dirty="0" smtClean="0"/>
            </a:br>
            <a:r>
              <a:rPr lang="en-US" sz="1300" dirty="0" smtClean="0"/>
              <a:t>to the area of lower pressure</a:t>
            </a:r>
            <a:endParaRPr lang="en-US" sz="1300" dirty="0"/>
          </a:p>
        </p:txBody>
      </p:sp>
      <p:sp>
        <p:nvSpPr>
          <p:cNvPr id="6" name="TextBox 5"/>
          <p:cNvSpPr txBox="1"/>
          <p:nvPr/>
        </p:nvSpPr>
        <p:spPr>
          <a:xfrm>
            <a:off x="-32012" y="3128"/>
            <a:ext cx="6890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/>
              <a:t>Vocabulary Matching</a:t>
            </a:r>
            <a:endParaRPr lang="ko-KR" altLang="en-US" sz="2000" b="1" dirty="0"/>
          </a:p>
        </p:txBody>
      </p:sp>
      <p:sp>
        <p:nvSpPr>
          <p:cNvPr id="9" name="직사각형 8"/>
          <p:cNvSpPr/>
          <p:nvPr/>
        </p:nvSpPr>
        <p:spPr>
          <a:xfrm>
            <a:off x="-171400" y="594767"/>
            <a:ext cx="96569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</a:pPr>
            <a:r>
              <a:rPr lang="en-US" sz="1350" dirty="0" smtClean="0"/>
              <a:t>_______</a:t>
            </a:r>
          </a:p>
          <a:p>
            <a:pPr lvl="0">
              <a:lnSpc>
                <a:spcPct val="200000"/>
              </a:lnSpc>
            </a:pPr>
            <a:r>
              <a:rPr lang="en-US" sz="1350" dirty="0" smtClean="0"/>
              <a:t>_______</a:t>
            </a:r>
          </a:p>
          <a:p>
            <a:pPr lvl="0">
              <a:lnSpc>
                <a:spcPct val="200000"/>
              </a:lnSpc>
            </a:pPr>
            <a:r>
              <a:rPr lang="en-US" sz="1350" dirty="0" smtClean="0"/>
              <a:t>_______</a:t>
            </a:r>
          </a:p>
          <a:p>
            <a:pPr lvl="0">
              <a:lnSpc>
                <a:spcPct val="200000"/>
              </a:lnSpc>
            </a:pPr>
            <a:r>
              <a:rPr lang="en-US" sz="1350" dirty="0" smtClean="0"/>
              <a:t>_______</a:t>
            </a:r>
          </a:p>
          <a:p>
            <a:pPr lvl="0">
              <a:lnSpc>
                <a:spcPct val="200000"/>
              </a:lnSpc>
            </a:pPr>
            <a:r>
              <a:rPr lang="en-US" sz="1350" dirty="0" smtClean="0"/>
              <a:t>_______</a:t>
            </a:r>
          </a:p>
          <a:p>
            <a:pPr lvl="0">
              <a:lnSpc>
                <a:spcPct val="200000"/>
              </a:lnSpc>
            </a:pPr>
            <a:r>
              <a:rPr lang="en-US" sz="1350" dirty="0" smtClean="0"/>
              <a:t>_______</a:t>
            </a:r>
          </a:p>
          <a:p>
            <a:pPr lvl="0">
              <a:lnSpc>
                <a:spcPct val="200000"/>
              </a:lnSpc>
            </a:pPr>
            <a:r>
              <a:rPr lang="en-US" sz="1350" dirty="0" smtClean="0"/>
              <a:t>_______</a:t>
            </a:r>
          </a:p>
          <a:p>
            <a:pPr lvl="0">
              <a:lnSpc>
                <a:spcPct val="200000"/>
              </a:lnSpc>
            </a:pPr>
            <a:r>
              <a:rPr lang="en-US" sz="1350" dirty="0" smtClean="0"/>
              <a:t>_______</a:t>
            </a:r>
          </a:p>
          <a:p>
            <a:pPr lvl="0">
              <a:lnSpc>
                <a:spcPct val="200000"/>
              </a:lnSpc>
            </a:pPr>
            <a:r>
              <a:rPr lang="en-US" sz="1350" dirty="0" smtClean="0"/>
              <a:t>_______</a:t>
            </a:r>
          </a:p>
          <a:p>
            <a:pPr lvl="0">
              <a:lnSpc>
                <a:spcPct val="200000"/>
              </a:lnSpc>
            </a:pPr>
            <a:r>
              <a:rPr lang="en-US" sz="1350" dirty="0" smtClean="0"/>
              <a:t>_______</a:t>
            </a:r>
          </a:p>
          <a:p>
            <a:pPr lvl="0">
              <a:lnSpc>
                <a:spcPct val="200000"/>
              </a:lnSpc>
            </a:pPr>
            <a:r>
              <a:rPr lang="en-US" sz="1350" dirty="0" smtClean="0"/>
              <a:t>_______</a:t>
            </a:r>
          </a:p>
          <a:p>
            <a:pPr lvl="0">
              <a:lnSpc>
                <a:spcPct val="200000"/>
              </a:lnSpc>
            </a:pPr>
            <a:endParaRPr lang="en-US" sz="1350" dirty="0" smtClean="0"/>
          </a:p>
        </p:txBody>
      </p:sp>
      <p:sp>
        <p:nvSpPr>
          <p:cNvPr id="10" name="직사각형 9"/>
          <p:cNvSpPr/>
          <p:nvPr/>
        </p:nvSpPr>
        <p:spPr>
          <a:xfrm>
            <a:off x="-6522" y="5725343"/>
            <a:ext cx="68900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i="1" dirty="0" smtClean="0"/>
              <a:t>Write a sentence below for each word. Each sentence should be more than 10 words.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-99392" y="6330438"/>
            <a:ext cx="965329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ts val="100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en-US" sz="1400" b="1" u="sng" dirty="0" smtClean="0"/>
              <a:t>filthy</a:t>
            </a:r>
          </a:p>
          <a:p>
            <a:pPr marL="342900" indent="-342900">
              <a:spcBef>
                <a:spcPts val="1000"/>
              </a:spcBef>
              <a:spcAft>
                <a:spcPts val="1000"/>
              </a:spcAft>
              <a:buFont typeface="+mj-lt"/>
              <a:buAutoNum type="arabicPeriod"/>
            </a:pPr>
            <a:endParaRPr lang="en-US" sz="1400" b="1" u="sng" dirty="0"/>
          </a:p>
          <a:p>
            <a:pPr marL="342900" indent="-342900">
              <a:spcBef>
                <a:spcPts val="1000"/>
              </a:spcBef>
              <a:spcAft>
                <a:spcPts val="1000"/>
              </a:spcAft>
              <a:buFont typeface="+mj-lt"/>
              <a:buAutoNum type="arabicPeriod"/>
            </a:pPr>
            <a:endParaRPr lang="en-US" sz="1400" b="1" u="sng" dirty="0" smtClean="0"/>
          </a:p>
          <a:p>
            <a:pPr marL="342900" indent="-342900">
              <a:spcBef>
                <a:spcPts val="100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en-US" sz="1400" b="1" u="sng" dirty="0" smtClean="0"/>
              <a:t>slick</a:t>
            </a:r>
          </a:p>
          <a:p>
            <a:pPr marL="342900" indent="-342900">
              <a:spcBef>
                <a:spcPts val="1000"/>
              </a:spcBef>
              <a:spcAft>
                <a:spcPts val="1000"/>
              </a:spcAft>
              <a:buFont typeface="+mj-lt"/>
              <a:buAutoNum type="arabicPeriod"/>
            </a:pPr>
            <a:endParaRPr lang="en-US" sz="1400" b="1" u="sng" dirty="0"/>
          </a:p>
          <a:p>
            <a:pPr marL="342900" indent="-342900">
              <a:spcBef>
                <a:spcPts val="1000"/>
              </a:spcBef>
              <a:spcAft>
                <a:spcPts val="1000"/>
              </a:spcAft>
              <a:buFont typeface="+mj-lt"/>
              <a:buAutoNum type="arabicPeriod"/>
            </a:pPr>
            <a:endParaRPr lang="en-US" sz="1400" b="1" u="sng" dirty="0" smtClean="0"/>
          </a:p>
          <a:p>
            <a:pPr marL="342900" indent="-342900">
              <a:spcBef>
                <a:spcPts val="100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en-US" sz="1400" b="1" u="sng" dirty="0" smtClean="0"/>
              <a:t>trivial</a:t>
            </a:r>
          </a:p>
        </p:txBody>
      </p:sp>
    </p:spTree>
    <p:extLst>
      <p:ext uri="{BB962C8B-B14F-4D97-AF65-F5344CB8AC3E}">
        <p14:creationId xmlns:p14="http://schemas.microsoft.com/office/powerpoint/2010/main" val="3125208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76672" y="622609"/>
            <a:ext cx="1860199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350" b="1" dirty="0" smtClean="0"/>
              <a:t>trivial</a:t>
            </a:r>
            <a:endParaRPr lang="en-US" sz="1350" b="1" dirty="0"/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350" b="1" dirty="0"/>
              <a:t>sanitation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350" b="1" dirty="0"/>
              <a:t>suction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350" b="1" dirty="0"/>
              <a:t>feces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350" b="1" dirty="0"/>
              <a:t>bowels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350" b="1" dirty="0"/>
              <a:t>long-haul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350" b="1" dirty="0"/>
              <a:t>disposal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350" b="1" dirty="0"/>
              <a:t>frigid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350" b="1" dirty="0" smtClean="0"/>
              <a:t>valve</a:t>
            </a:r>
            <a:endParaRPr lang="en-US" sz="1350" b="1" dirty="0"/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350" b="1" dirty="0"/>
              <a:t>slick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350" b="1" dirty="0"/>
              <a:t>filthy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1829948" y="707718"/>
            <a:ext cx="5040560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1300" dirty="0" smtClean="0"/>
              <a:t>very smooth and slippery</a:t>
            </a:r>
          </a:p>
          <a:p>
            <a:pPr marL="342900" indent="-342900">
              <a:buFont typeface="+mj-lt"/>
              <a:buAutoNum type="alphaUcPeriod"/>
            </a:pPr>
            <a:endParaRPr lang="en-US" sz="1300" dirty="0" smtClean="0"/>
          </a:p>
          <a:p>
            <a:pPr marL="342900" indent="-342900">
              <a:buFont typeface="+mj-lt"/>
              <a:buAutoNum type="alphaUcPeriod"/>
            </a:pPr>
            <a:r>
              <a:rPr lang="en-US" sz="1300" dirty="0" smtClean="0"/>
              <a:t>not important; of very little value</a:t>
            </a:r>
          </a:p>
          <a:p>
            <a:pPr marL="342900" indent="-342900">
              <a:buFont typeface="+mj-lt"/>
              <a:buAutoNum type="alphaUcPeriod"/>
            </a:pPr>
            <a:endParaRPr lang="en-US" sz="1300" dirty="0" smtClean="0"/>
          </a:p>
          <a:p>
            <a:pPr marL="342900" indent="-342900">
              <a:buFont typeface="+mj-lt"/>
              <a:buAutoNum type="alphaUcPeriod"/>
            </a:pPr>
            <a:r>
              <a:rPr lang="en-US" sz="1300" dirty="0" smtClean="0"/>
              <a:t>solid waste released from the human body; </a:t>
            </a:r>
            <a:r>
              <a:rPr lang="en-US" sz="1300" dirty="0" smtClean="0"/>
              <a:t>excrement; poo</a:t>
            </a:r>
            <a:endParaRPr lang="en-US" sz="1300" dirty="0" smtClean="0"/>
          </a:p>
          <a:p>
            <a:pPr marL="342900" indent="-342900">
              <a:buFont typeface="+mj-lt"/>
              <a:buAutoNum type="alphaUcPeriod"/>
            </a:pPr>
            <a:endParaRPr lang="en-US" sz="1300" dirty="0" smtClean="0"/>
          </a:p>
          <a:p>
            <a:pPr marL="342900" indent="-342900">
              <a:buFont typeface="+mj-lt"/>
              <a:buAutoNum type="alphaUcPeriod"/>
            </a:pPr>
            <a:r>
              <a:rPr lang="en-US" sz="1300" dirty="0" smtClean="0"/>
              <a:t>disgustingly dirty</a:t>
            </a:r>
          </a:p>
          <a:p>
            <a:pPr marL="342900" indent="-342900">
              <a:buFont typeface="+mj-lt"/>
              <a:buAutoNum type="alphaUcPeriod"/>
            </a:pPr>
            <a:endParaRPr lang="en-US" sz="1300" dirty="0" smtClean="0"/>
          </a:p>
          <a:p>
            <a:pPr marL="342900" indent="-342900">
              <a:buFont typeface="+mj-lt"/>
              <a:buAutoNum type="alphaUcPeriod"/>
            </a:pPr>
            <a:r>
              <a:rPr lang="en-US" sz="1300" dirty="0" smtClean="0"/>
              <a:t>the act of throwing something away or getting rid of something</a:t>
            </a:r>
          </a:p>
          <a:p>
            <a:pPr marL="342900" indent="-342900">
              <a:buFont typeface="+mj-lt"/>
              <a:buAutoNum type="alphaUcPeriod"/>
            </a:pPr>
            <a:endParaRPr lang="en-US" sz="1300" dirty="0" smtClean="0"/>
          </a:p>
          <a:p>
            <a:pPr marL="342900" indent="-342900">
              <a:buFont typeface="+mj-lt"/>
              <a:buAutoNum type="alphaUcPeriod"/>
            </a:pPr>
            <a:r>
              <a:rPr lang="en-US" sz="1300" dirty="0" smtClean="0"/>
              <a:t>1)long </a:t>
            </a:r>
            <a:r>
              <a:rPr lang="en-US" sz="1300" dirty="0" smtClean="0"/>
              <a:t>tubes in body to help digest food and carry solid waste out</a:t>
            </a:r>
            <a:br>
              <a:rPr lang="en-US" sz="1300" dirty="0" smtClean="0"/>
            </a:br>
            <a:r>
              <a:rPr lang="en-US" sz="1300" dirty="0" smtClean="0"/>
              <a:t>2)deep inner parts of something</a:t>
            </a:r>
          </a:p>
          <a:p>
            <a:pPr marL="342900" indent="-342900">
              <a:buFont typeface="+mj-lt"/>
              <a:buAutoNum type="alphaUcPeriod"/>
            </a:pPr>
            <a:endParaRPr lang="en-US" sz="1300" dirty="0" smtClean="0"/>
          </a:p>
          <a:p>
            <a:pPr marL="342900" indent="-342900">
              <a:buFont typeface="+mj-lt"/>
              <a:buAutoNum type="alphaUcPeriod"/>
            </a:pPr>
            <a:r>
              <a:rPr lang="en-US" sz="1300" dirty="0" smtClean="0"/>
              <a:t>extremely cold in temperature</a:t>
            </a:r>
          </a:p>
          <a:p>
            <a:pPr marL="342900" indent="-342900">
              <a:buFont typeface="+mj-lt"/>
              <a:buAutoNum type="alphaUcPeriod"/>
            </a:pPr>
            <a:endParaRPr lang="en-US" sz="1300" dirty="0" smtClean="0"/>
          </a:p>
          <a:p>
            <a:pPr marL="342900" indent="-342900">
              <a:buFont typeface="+mj-lt"/>
              <a:buAutoNum type="alphaUcPeriod"/>
            </a:pPr>
            <a:r>
              <a:rPr lang="en-US" sz="1300" dirty="0" smtClean="0"/>
              <a:t>(of a flight) traveling a far distance over many hours</a:t>
            </a:r>
          </a:p>
          <a:p>
            <a:pPr marL="342900" indent="-342900">
              <a:buFont typeface="+mj-lt"/>
              <a:buAutoNum type="alphaUcPeriod"/>
            </a:pPr>
            <a:endParaRPr lang="en-US" sz="1300" dirty="0" smtClean="0"/>
          </a:p>
          <a:p>
            <a:pPr marL="342900" indent="-342900">
              <a:buFont typeface="+mj-lt"/>
              <a:buAutoNum type="alphaUcPeriod"/>
            </a:pPr>
            <a:r>
              <a:rPr lang="en-US" sz="1300" dirty="0" smtClean="0"/>
              <a:t>the process of keeping places clean by removing waste</a:t>
            </a:r>
          </a:p>
          <a:p>
            <a:pPr marL="342900" indent="-342900">
              <a:buFont typeface="+mj-lt"/>
              <a:buAutoNum type="alphaUcPeriod"/>
            </a:pPr>
            <a:endParaRPr lang="en-US" sz="1300" dirty="0" smtClean="0"/>
          </a:p>
          <a:p>
            <a:pPr marL="342900" indent="-342900">
              <a:buFont typeface="+mj-lt"/>
              <a:buAutoNum type="alphaUcPeriod"/>
            </a:pPr>
            <a:r>
              <a:rPr lang="en-US" sz="1300" dirty="0" smtClean="0"/>
              <a:t>a mechanical device that opens and closes to control flow of liquid</a:t>
            </a:r>
          </a:p>
          <a:p>
            <a:pPr marL="342900" indent="-342900">
              <a:buFont typeface="+mj-lt"/>
              <a:buAutoNum type="alphaUcPeriod"/>
            </a:pPr>
            <a:endParaRPr lang="en-US" sz="1300" dirty="0" smtClean="0"/>
          </a:p>
          <a:p>
            <a:pPr marL="342900" indent="-342900">
              <a:buFont typeface="+mj-lt"/>
              <a:buAutoNum type="alphaUcPeriod"/>
            </a:pPr>
            <a:r>
              <a:rPr lang="en-US" sz="1300" dirty="0" smtClean="0"/>
              <a:t>the force that, by a pressure differential, attracts a substance </a:t>
            </a:r>
            <a:br>
              <a:rPr lang="en-US" sz="1300" dirty="0" smtClean="0"/>
            </a:br>
            <a:r>
              <a:rPr lang="en-US" sz="1300" dirty="0" smtClean="0"/>
              <a:t>to the area of lower pressure</a:t>
            </a:r>
            <a:endParaRPr lang="en-US" sz="1300" dirty="0"/>
          </a:p>
        </p:txBody>
      </p:sp>
      <p:sp>
        <p:nvSpPr>
          <p:cNvPr id="6" name="TextBox 5"/>
          <p:cNvSpPr txBox="1"/>
          <p:nvPr/>
        </p:nvSpPr>
        <p:spPr>
          <a:xfrm>
            <a:off x="-32012" y="3128"/>
            <a:ext cx="6890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/>
              <a:t>Vocabulary Matching</a:t>
            </a:r>
            <a:endParaRPr lang="ko-KR" altLang="en-US" sz="2000" b="1" dirty="0"/>
          </a:p>
        </p:txBody>
      </p:sp>
      <p:sp>
        <p:nvSpPr>
          <p:cNvPr id="9" name="직사각형 8"/>
          <p:cNvSpPr/>
          <p:nvPr/>
        </p:nvSpPr>
        <p:spPr>
          <a:xfrm>
            <a:off x="-171400" y="594767"/>
            <a:ext cx="96569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</a:pPr>
            <a:r>
              <a:rPr lang="en-US" sz="1350" dirty="0" smtClean="0"/>
              <a:t>____B___</a:t>
            </a:r>
            <a:endParaRPr lang="en-US" sz="1350" dirty="0" smtClean="0"/>
          </a:p>
          <a:p>
            <a:pPr lvl="0">
              <a:lnSpc>
                <a:spcPct val="200000"/>
              </a:lnSpc>
            </a:pPr>
            <a:r>
              <a:rPr lang="en-US" sz="1350" dirty="0" smtClean="0"/>
              <a:t>____I__</a:t>
            </a:r>
            <a:endParaRPr lang="en-US" sz="1350" dirty="0" smtClean="0"/>
          </a:p>
          <a:p>
            <a:pPr lvl="0">
              <a:lnSpc>
                <a:spcPct val="200000"/>
              </a:lnSpc>
            </a:pPr>
            <a:r>
              <a:rPr lang="en-US" sz="1350" dirty="0" smtClean="0"/>
              <a:t>____K__</a:t>
            </a:r>
            <a:endParaRPr lang="en-US" sz="1350" dirty="0" smtClean="0"/>
          </a:p>
          <a:p>
            <a:pPr lvl="0">
              <a:lnSpc>
                <a:spcPct val="200000"/>
              </a:lnSpc>
            </a:pPr>
            <a:r>
              <a:rPr lang="en-US" sz="1350" dirty="0" smtClean="0"/>
              <a:t>____C__</a:t>
            </a:r>
            <a:endParaRPr lang="en-US" sz="1350" dirty="0" smtClean="0"/>
          </a:p>
          <a:p>
            <a:pPr lvl="0">
              <a:lnSpc>
                <a:spcPct val="200000"/>
              </a:lnSpc>
            </a:pPr>
            <a:r>
              <a:rPr lang="en-US" sz="1350" dirty="0" smtClean="0"/>
              <a:t>____F__</a:t>
            </a:r>
            <a:endParaRPr lang="en-US" sz="1350" dirty="0" smtClean="0"/>
          </a:p>
          <a:p>
            <a:pPr lvl="0">
              <a:lnSpc>
                <a:spcPct val="200000"/>
              </a:lnSpc>
            </a:pPr>
            <a:r>
              <a:rPr lang="en-US" sz="1350" dirty="0" smtClean="0"/>
              <a:t>____H__</a:t>
            </a:r>
            <a:endParaRPr lang="en-US" sz="1350" dirty="0" smtClean="0"/>
          </a:p>
          <a:p>
            <a:pPr lvl="0">
              <a:lnSpc>
                <a:spcPct val="200000"/>
              </a:lnSpc>
            </a:pPr>
            <a:r>
              <a:rPr lang="en-US" sz="1350" dirty="0" smtClean="0"/>
              <a:t>____E__</a:t>
            </a:r>
            <a:endParaRPr lang="en-US" sz="1350" dirty="0" smtClean="0"/>
          </a:p>
          <a:p>
            <a:pPr lvl="0">
              <a:lnSpc>
                <a:spcPct val="200000"/>
              </a:lnSpc>
            </a:pPr>
            <a:r>
              <a:rPr lang="en-US" sz="1350" dirty="0" smtClean="0"/>
              <a:t>____G__</a:t>
            </a:r>
            <a:endParaRPr lang="en-US" sz="1350" dirty="0" smtClean="0"/>
          </a:p>
          <a:p>
            <a:pPr lvl="0">
              <a:lnSpc>
                <a:spcPct val="200000"/>
              </a:lnSpc>
            </a:pPr>
            <a:r>
              <a:rPr lang="en-US" sz="1350" dirty="0" smtClean="0"/>
              <a:t>____J__</a:t>
            </a:r>
            <a:endParaRPr lang="en-US" sz="1350" dirty="0" smtClean="0"/>
          </a:p>
          <a:p>
            <a:pPr lvl="0">
              <a:lnSpc>
                <a:spcPct val="200000"/>
              </a:lnSpc>
            </a:pPr>
            <a:r>
              <a:rPr lang="en-US" sz="1350" dirty="0" smtClean="0"/>
              <a:t>____A__</a:t>
            </a:r>
            <a:endParaRPr lang="en-US" sz="1350" dirty="0" smtClean="0"/>
          </a:p>
          <a:p>
            <a:pPr lvl="0">
              <a:lnSpc>
                <a:spcPct val="200000"/>
              </a:lnSpc>
            </a:pPr>
            <a:r>
              <a:rPr lang="en-US" sz="1350" smtClean="0"/>
              <a:t>____D__</a:t>
            </a:r>
            <a:endParaRPr lang="en-US" sz="1350" dirty="0" smtClean="0"/>
          </a:p>
          <a:p>
            <a:pPr lvl="0">
              <a:lnSpc>
                <a:spcPct val="200000"/>
              </a:lnSpc>
            </a:pPr>
            <a:endParaRPr lang="en-US" sz="1350" dirty="0" smtClean="0"/>
          </a:p>
        </p:txBody>
      </p:sp>
      <p:sp>
        <p:nvSpPr>
          <p:cNvPr id="10" name="직사각형 9"/>
          <p:cNvSpPr/>
          <p:nvPr/>
        </p:nvSpPr>
        <p:spPr>
          <a:xfrm>
            <a:off x="-6522" y="5725343"/>
            <a:ext cx="68900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i="1" dirty="0" smtClean="0"/>
              <a:t>Write a sentence below for each word. Each sentence should be more than 10 words.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-99392" y="6330438"/>
            <a:ext cx="965329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ts val="100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en-US" sz="1400" b="1" u="sng" dirty="0" smtClean="0"/>
              <a:t>filthy</a:t>
            </a:r>
          </a:p>
          <a:p>
            <a:pPr marL="342900" indent="-342900">
              <a:spcBef>
                <a:spcPts val="1000"/>
              </a:spcBef>
              <a:spcAft>
                <a:spcPts val="1000"/>
              </a:spcAft>
              <a:buFont typeface="+mj-lt"/>
              <a:buAutoNum type="arabicPeriod"/>
            </a:pPr>
            <a:endParaRPr lang="en-US" sz="1400" b="1" u="sng" dirty="0"/>
          </a:p>
          <a:p>
            <a:pPr marL="342900" indent="-342900">
              <a:spcBef>
                <a:spcPts val="1000"/>
              </a:spcBef>
              <a:spcAft>
                <a:spcPts val="1000"/>
              </a:spcAft>
              <a:buFont typeface="+mj-lt"/>
              <a:buAutoNum type="arabicPeriod"/>
            </a:pPr>
            <a:endParaRPr lang="en-US" sz="1400" b="1" u="sng" dirty="0" smtClean="0"/>
          </a:p>
          <a:p>
            <a:pPr marL="342900" indent="-342900">
              <a:spcBef>
                <a:spcPts val="100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en-US" sz="1400" b="1" u="sng" dirty="0" smtClean="0"/>
              <a:t>slick</a:t>
            </a:r>
          </a:p>
          <a:p>
            <a:pPr marL="342900" indent="-342900">
              <a:spcBef>
                <a:spcPts val="1000"/>
              </a:spcBef>
              <a:spcAft>
                <a:spcPts val="1000"/>
              </a:spcAft>
              <a:buFont typeface="+mj-lt"/>
              <a:buAutoNum type="arabicPeriod"/>
            </a:pPr>
            <a:endParaRPr lang="en-US" sz="1400" b="1" u="sng" dirty="0"/>
          </a:p>
          <a:p>
            <a:pPr marL="342900" indent="-342900">
              <a:spcBef>
                <a:spcPts val="1000"/>
              </a:spcBef>
              <a:spcAft>
                <a:spcPts val="1000"/>
              </a:spcAft>
              <a:buFont typeface="+mj-lt"/>
              <a:buAutoNum type="arabicPeriod"/>
            </a:pPr>
            <a:endParaRPr lang="en-US" sz="1400" b="1" u="sng" dirty="0" smtClean="0"/>
          </a:p>
          <a:p>
            <a:pPr marL="342900" indent="-342900">
              <a:spcBef>
                <a:spcPts val="100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en-US" sz="1400" b="1" u="sng" dirty="0" smtClean="0"/>
              <a:t>trivial</a:t>
            </a:r>
          </a:p>
        </p:txBody>
      </p:sp>
    </p:spTree>
    <p:extLst>
      <p:ext uri="{BB962C8B-B14F-4D97-AF65-F5344CB8AC3E}">
        <p14:creationId xmlns:p14="http://schemas.microsoft.com/office/powerpoint/2010/main" val="332805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206</Words>
  <Application>Microsoft Office PowerPoint</Application>
  <PresentationFormat>A4 용지(210x297mm)</PresentationFormat>
  <Paragraphs>104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17</cp:revision>
  <dcterms:created xsi:type="dcterms:W3CDTF">2018-03-30T01:56:22Z</dcterms:created>
  <dcterms:modified xsi:type="dcterms:W3CDTF">2018-05-31T01:56:52Z</dcterms:modified>
</cp:coreProperties>
</file>